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78"/>
  </p:notesMasterIdLst>
  <p:handoutMasterIdLst>
    <p:handoutMasterId r:id="rId79"/>
  </p:handoutMasterIdLst>
  <p:sldIdLst>
    <p:sldId id="256" r:id="rId2"/>
    <p:sldId id="281" r:id="rId3"/>
    <p:sldId id="367" r:id="rId4"/>
    <p:sldId id="403" r:id="rId5"/>
    <p:sldId id="368" r:id="rId6"/>
    <p:sldId id="391" r:id="rId7"/>
    <p:sldId id="432" r:id="rId8"/>
    <p:sldId id="392" r:id="rId9"/>
    <p:sldId id="399" r:id="rId10"/>
    <p:sldId id="393" r:id="rId11"/>
    <p:sldId id="397" r:id="rId12"/>
    <p:sldId id="396" r:id="rId13"/>
    <p:sldId id="394" r:id="rId14"/>
    <p:sldId id="291" r:id="rId15"/>
    <p:sldId id="293" r:id="rId16"/>
    <p:sldId id="289" r:id="rId17"/>
    <p:sldId id="431" r:id="rId18"/>
    <p:sldId id="405" r:id="rId19"/>
    <p:sldId id="404" r:id="rId20"/>
    <p:sldId id="258" r:id="rId21"/>
    <p:sldId id="324" r:id="rId22"/>
    <p:sldId id="259" r:id="rId23"/>
    <p:sldId id="354" r:id="rId24"/>
    <p:sldId id="283" r:id="rId25"/>
    <p:sldId id="263" r:id="rId26"/>
    <p:sldId id="362" r:id="rId27"/>
    <p:sldId id="325" r:id="rId28"/>
    <p:sldId id="363" r:id="rId29"/>
    <p:sldId id="406" r:id="rId30"/>
    <p:sldId id="418" r:id="rId31"/>
    <p:sldId id="437" r:id="rId32"/>
    <p:sldId id="330" r:id="rId33"/>
    <p:sldId id="420" r:id="rId34"/>
    <p:sldId id="333" r:id="rId35"/>
    <p:sldId id="438" r:id="rId36"/>
    <p:sldId id="376" r:id="rId37"/>
    <p:sldId id="371" r:id="rId38"/>
    <p:sldId id="377" r:id="rId39"/>
    <p:sldId id="416" r:id="rId40"/>
    <p:sldId id="379" r:id="rId41"/>
    <p:sldId id="413" r:id="rId42"/>
    <p:sldId id="414" r:id="rId43"/>
    <p:sldId id="306" r:id="rId44"/>
    <p:sldId id="305" r:id="rId45"/>
    <p:sldId id="384" r:id="rId46"/>
    <p:sldId id="415" r:id="rId47"/>
    <p:sldId id="382" r:id="rId48"/>
    <p:sldId id="417" r:id="rId49"/>
    <p:sldId id="315" r:id="rId50"/>
    <p:sldId id="433" r:id="rId51"/>
    <p:sldId id="314" r:id="rId52"/>
    <p:sldId id="326" r:id="rId53"/>
    <p:sldId id="341" r:id="rId54"/>
    <p:sldId id="352" r:id="rId55"/>
    <p:sldId id="425" r:id="rId56"/>
    <p:sldId id="338" r:id="rId57"/>
    <p:sldId id="287" r:id="rId58"/>
    <p:sldId id="427" r:id="rId59"/>
    <p:sldId id="264" r:id="rId60"/>
    <p:sldId id="339" r:id="rId61"/>
    <p:sldId id="308" r:id="rId62"/>
    <p:sldId id="442" r:id="rId63"/>
    <p:sldId id="364" r:id="rId64"/>
    <p:sldId id="351" r:id="rId65"/>
    <p:sldId id="419" r:id="rId66"/>
    <p:sldId id="316" r:id="rId67"/>
    <p:sldId id="297" r:id="rId68"/>
    <p:sldId id="303" r:id="rId69"/>
    <p:sldId id="271" r:id="rId70"/>
    <p:sldId id="344" r:id="rId71"/>
    <p:sldId id="267" r:id="rId72"/>
    <p:sldId id="294" r:id="rId73"/>
    <p:sldId id="430" r:id="rId74"/>
    <p:sldId id="353" r:id="rId75"/>
    <p:sldId id="304" r:id="rId76"/>
    <p:sldId id="407" r:id="rId77"/>
  </p:sldIdLst>
  <p:sldSz cx="9144000" cy="6858000" type="screen4x3"/>
  <p:notesSz cx="6864350" cy="99964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310F"/>
    <a:srgbClr val="BBAFA3"/>
    <a:srgbClr val="AFA697"/>
    <a:srgbClr val="C9B5AC"/>
    <a:srgbClr val="BFB3A3"/>
    <a:srgbClr val="B8AF9E"/>
    <a:srgbClr val="B4AD9A"/>
    <a:srgbClr val="CCFFCC"/>
    <a:srgbClr val="18B457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246" autoAdjust="0"/>
    <p:restoredTop sz="83814" autoAdjust="0"/>
  </p:normalViewPr>
  <p:slideViewPr>
    <p:cSldViewPr>
      <p:cViewPr varScale="1">
        <p:scale>
          <a:sx n="114" d="100"/>
          <a:sy n="114" d="100"/>
        </p:scale>
        <p:origin x="1947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4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5EDAE4-609B-4613-A411-FF3E08A0CB7A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BE2A274-1314-4DA4-B29E-6A714682D433}">
      <dgm:prSet phldrT="[Text]"/>
      <dgm:spPr/>
      <dgm:t>
        <a:bodyPr/>
        <a:lstStyle/>
        <a:p>
          <a:r>
            <a:rPr lang="en-GB" dirty="0"/>
            <a:t>Decide what you want them to be able to do</a:t>
          </a:r>
        </a:p>
      </dgm:t>
    </dgm:pt>
    <dgm:pt modelId="{AED48850-7A4B-40B5-8592-35321C8DE82B}" type="parTrans" cxnId="{A9725F67-7D14-4B97-9E12-905A77832038}">
      <dgm:prSet/>
      <dgm:spPr/>
      <dgm:t>
        <a:bodyPr/>
        <a:lstStyle/>
        <a:p>
          <a:endParaRPr lang="en-GB"/>
        </a:p>
      </dgm:t>
    </dgm:pt>
    <dgm:pt modelId="{1450A996-B705-4E06-BC37-554CCB6E70C7}" type="sibTrans" cxnId="{A9725F67-7D14-4B97-9E12-905A77832038}">
      <dgm:prSet/>
      <dgm:spPr/>
      <dgm:t>
        <a:bodyPr/>
        <a:lstStyle/>
        <a:p>
          <a:endParaRPr lang="en-GB"/>
        </a:p>
      </dgm:t>
    </dgm:pt>
    <dgm:pt modelId="{8F64E45A-0146-4567-80F3-20E0319CB360}">
      <dgm:prSet phldrT="[Text]"/>
      <dgm:spPr/>
      <dgm:t>
        <a:bodyPr/>
        <a:lstStyle/>
        <a:p>
          <a:r>
            <a:rPr lang="en-GB" dirty="0"/>
            <a:t>Design Training</a:t>
          </a:r>
        </a:p>
      </dgm:t>
    </dgm:pt>
    <dgm:pt modelId="{DBE63433-AFA3-4BB1-A33D-6FB0C64A5BA7}" type="parTrans" cxnId="{116BA5A6-DF7B-493B-86AA-2ED765836841}">
      <dgm:prSet/>
      <dgm:spPr/>
      <dgm:t>
        <a:bodyPr/>
        <a:lstStyle/>
        <a:p>
          <a:endParaRPr lang="en-GB"/>
        </a:p>
      </dgm:t>
    </dgm:pt>
    <dgm:pt modelId="{6FE653FD-39F0-48B1-988F-CFDB9614D771}" type="sibTrans" cxnId="{116BA5A6-DF7B-493B-86AA-2ED765836841}">
      <dgm:prSet/>
      <dgm:spPr/>
      <dgm:t>
        <a:bodyPr/>
        <a:lstStyle/>
        <a:p>
          <a:endParaRPr lang="en-GB"/>
        </a:p>
      </dgm:t>
    </dgm:pt>
    <dgm:pt modelId="{16756A93-E238-4BF2-A97E-6731E583D428}">
      <dgm:prSet phldrT="[Text]"/>
      <dgm:spPr/>
      <dgm:t>
        <a:bodyPr/>
        <a:lstStyle/>
        <a:p>
          <a:r>
            <a:rPr lang="en-GB" dirty="0"/>
            <a:t>Organise and Deliver Training</a:t>
          </a:r>
        </a:p>
      </dgm:t>
    </dgm:pt>
    <dgm:pt modelId="{6CF252BD-CC84-45EC-A1E8-13E964389031}" type="parTrans" cxnId="{F71A52B6-4B0F-42BF-AD54-FBA3FE8570A5}">
      <dgm:prSet/>
      <dgm:spPr/>
      <dgm:t>
        <a:bodyPr/>
        <a:lstStyle/>
        <a:p>
          <a:endParaRPr lang="en-GB"/>
        </a:p>
      </dgm:t>
    </dgm:pt>
    <dgm:pt modelId="{B84D4781-B8FB-4818-AC7D-C25A4D77BBCA}" type="sibTrans" cxnId="{F71A52B6-4B0F-42BF-AD54-FBA3FE8570A5}">
      <dgm:prSet/>
      <dgm:spPr/>
      <dgm:t>
        <a:bodyPr/>
        <a:lstStyle/>
        <a:p>
          <a:endParaRPr lang="en-GB"/>
        </a:p>
      </dgm:t>
    </dgm:pt>
    <dgm:pt modelId="{A866EAA5-8BF4-46BB-B088-0EDEE32DBC61}">
      <dgm:prSet phldrT="[Text]"/>
      <dgm:spPr/>
      <dgm:t>
        <a:bodyPr/>
        <a:lstStyle/>
        <a:p>
          <a:r>
            <a:rPr lang="en-GB" dirty="0"/>
            <a:t>Assess Learners </a:t>
          </a:r>
        </a:p>
      </dgm:t>
    </dgm:pt>
    <dgm:pt modelId="{12D06303-EAF1-4973-8DD6-DFC496972C85}" type="parTrans" cxnId="{413F5AF8-6F2C-4A74-9E04-105984CC748D}">
      <dgm:prSet/>
      <dgm:spPr/>
      <dgm:t>
        <a:bodyPr/>
        <a:lstStyle/>
        <a:p>
          <a:endParaRPr lang="en-GB"/>
        </a:p>
      </dgm:t>
    </dgm:pt>
    <dgm:pt modelId="{50A013B0-F420-4CC7-BF7C-7F27FE439B33}" type="sibTrans" cxnId="{413F5AF8-6F2C-4A74-9E04-105984CC748D}">
      <dgm:prSet/>
      <dgm:spPr/>
      <dgm:t>
        <a:bodyPr/>
        <a:lstStyle/>
        <a:p>
          <a:endParaRPr lang="en-GB"/>
        </a:p>
      </dgm:t>
    </dgm:pt>
    <dgm:pt modelId="{2C91B342-748D-43B8-80E3-DC6BF1657B5A}">
      <dgm:prSet phldrT="[Text]"/>
      <dgm:spPr/>
      <dgm:t>
        <a:bodyPr/>
        <a:lstStyle/>
        <a:p>
          <a:r>
            <a:rPr lang="en-GB" dirty="0"/>
            <a:t>Evaluate Training &amp; Identify Shortfalls</a:t>
          </a:r>
        </a:p>
      </dgm:t>
    </dgm:pt>
    <dgm:pt modelId="{3CAE17BB-25AA-418A-AA18-567543D39D69}" type="parTrans" cxnId="{687C30A4-80E8-402F-9B90-ABB2A9EE86BD}">
      <dgm:prSet/>
      <dgm:spPr/>
      <dgm:t>
        <a:bodyPr/>
        <a:lstStyle/>
        <a:p>
          <a:endParaRPr lang="en-GB"/>
        </a:p>
      </dgm:t>
    </dgm:pt>
    <dgm:pt modelId="{FF3AC925-A66A-480E-B3E0-7EBBB7F133BA}" type="sibTrans" cxnId="{687C30A4-80E8-402F-9B90-ABB2A9EE86BD}">
      <dgm:prSet/>
      <dgm:spPr/>
      <dgm:t>
        <a:bodyPr/>
        <a:lstStyle/>
        <a:p>
          <a:endParaRPr lang="en-GB"/>
        </a:p>
      </dgm:t>
    </dgm:pt>
    <dgm:pt modelId="{6B63F6C6-3D31-4417-AC42-0B628D2EC959}" type="pres">
      <dgm:prSet presAssocID="{B25EDAE4-609B-4613-A411-FF3E08A0CB7A}" presName="cycle" presStyleCnt="0">
        <dgm:presLayoutVars>
          <dgm:dir/>
          <dgm:resizeHandles val="exact"/>
        </dgm:presLayoutVars>
      </dgm:prSet>
      <dgm:spPr/>
    </dgm:pt>
    <dgm:pt modelId="{058C8ED5-CA91-4BD5-9C4F-0D73116ED26D}" type="pres">
      <dgm:prSet presAssocID="{EBE2A274-1314-4DA4-B29E-6A714682D433}" presName="node" presStyleLbl="node1" presStyleIdx="0" presStyleCnt="5" custScaleX="117435">
        <dgm:presLayoutVars>
          <dgm:bulletEnabled val="1"/>
        </dgm:presLayoutVars>
      </dgm:prSet>
      <dgm:spPr/>
    </dgm:pt>
    <dgm:pt modelId="{D703240E-2AB9-4272-815C-668AF77D58A5}" type="pres">
      <dgm:prSet presAssocID="{1450A996-B705-4E06-BC37-554CCB6E70C7}" presName="sibTrans" presStyleLbl="sibTrans2D1" presStyleIdx="0" presStyleCnt="5"/>
      <dgm:spPr/>
    </dgm:pt>
    <dgm:pt modelId="{A3B76268-03C9-48FD-AB39-C298D918F841}" type="pres">
      <dgm:prSet presAssocID="{1450A996-B705-4E06-BC37-554CCB6E70C7}" presName="connectorText" presStyleLbl="sibTrans2D1" presStyleIdx="0" presStyleCnt="5"/>
      <dgm:spPr/>
    </dgm:pt>
    <dgm:pt modelId="{53A5E071-7E05-4AC6-92EE-974FAA07ABD7}" type="pres">
      <dgm:prSet presAssocID="{8F64E45A-0146-4567-80F3-20E0319CB360}" presName="node" presStyleLbl="node1" presStyleIdx="1" presStyleCnt="5">
        <dgm:presLayoutVars>
          <dgm:bulletEnabled val="1"/>
        </dgm:presLayoutVars>
      </dgm:prSet>
      <dgm:spPr/>
    </dgm:pt>
    <dgm:pt modelId="{92F4D751-7919-49D7-B004-83BD2806FD97}" type="pres">
      <dgm:prSet presAssocID="{6FE653FD-39F0-48B1-988F-CFDB9614D771}" presName="sibTrans" presStyleLbl="sibTrans2D1" presStyleIdx="1" presStyleCnt="5"/>
      <dgm:spPr/>
    </dgm:pt>
    <dgm:pt modelId="{B6A71AB7-0620-4FE3-B68E-28E865D7A57A}" type="pres">
      <dgm:prSet presAssocID="{6FE653FD-39F0-48B1-988F-CFDB9614D771}" presName="connectorText" presStyleLbl="sibTrans2D1" presStyleIdx="1" presStyleCnt="5"/>
      <dgm:spPr/>
    </dgm:pt>
    <dgm:pt modelId="{8831EDF9-1F33-49AC-82CB-88A41C9B25E9}" type="pres">
      <dgm:prSet presAssocID="{16756A93-E238-4BF2-A97E-6731E583D428}" presName="node" presStyleLbl="node1" presStyleIdx="2" presStyleCnt="5">
        <dgm:presLayoutVars>
          <dgm:bulletEnabled val="1"/>
        </dgm:presLayoutVars>
      </dgm:prSet>
      <dgm:spPr/>
    </dgm:pt>
    <dgm:pt modelId="{D20D9EEE-7A5A-408A-BDB8-3CCE2A02DEB7}" type="pres">
      <dgm:prSet presAssocID="{B84D4781-B8FB-4818-AC7D-C25A4D77BBCA}" presName="sibTrans" presStyleLbl="sibTrans2D1" presStyleIdx="2" presStyleCnt="5"/>
      <dgm:spPr/>
    </dgm:pt>
    <dgm:pt modelId="{4AABA79B-6C8B-49C8-9850-FB597A716EF3}" type="pres">
      <dgm:prSet presAssocID="{B84D4781-B8FB-4818-AC7D-C25A4D77BBCA}" presName="connectorText" presStyleLbl="sibTrans2D1" presStyleIdx="2" presStyleCnt="5"/>
      <dgm:spPr/>
    </dgm:pt>
    <dgm:pt modelId="{E6F35417-81A9-4705-AC90-E5FD5FA7F93D}" type="pres">
      <dgm:prSet presAssocID="{A866EAA5-8BF4-46BB-B088-0EDEE32DBC61}" presName="node" presStyleLbl="node1" presStyleIdx="3" presStyleCnt="5">
        <dgm:presLayoutVars>
          <dgm:bulletEnabled val="1"/>
        </dgm:presLayoutVars>
      </dgm:prSet>
      <dgm:spPr/>
    </dgm:pt>
    <dgm:pt modelId="{6424CBBD-B2CB-4639-9E36-09C37958773C}" type="pres">
      <dgm:prSet presAssocID="{50A013B0-F420-4CC7-BF7C-7F27FE439B33}" presName="sibTrans" presStyleLbl="sibTrans2D1" presStyleIdx="3" presStyleCnt="5"/>
      <dgm:spPr/>
    </dgm:pt>
    <dgm:pt modelId="{F5570FD0-429E-4874-8283-B951B99DDFD9}" type="pres">
      <dgm:prSet presAssocID="{50A013B0-F420-4CC7-BF7C-7F27FE439B33}" presName="connectorText" presStyleLbl="sibTrans2D1" presStyleIdx="3" presStyleCnt="5"/>
      <dgm:spPr/>
    </dgm:pt>
    <dgm:pt modelId="{A4CADDFC-1CAA-424F-A21E-E90F0164DD75}" type="pres">
      <dgm:prSet presAssocID="{2C91B342-748D-43B8-80E3-DC6BF1657B5A}" presName="node" presStyleLbl="node1" presStyleIdx="4" presStyleCnt="5">
        <dgm:presLayoutVars>
          <dgm:bulletEnabled val="1"/>
        </dgm:presLayoutVars>
      </dgm:prSet>
      <dgm:spPr/>
    </dgm:pt>
    <dgm:pt modelId="{5149BCE3-23F4-45BC-81BD-A40A4C5F8394}" type="pres">
      <dgm:prSet presAssocID="{FF3AC925-A66A-480E-B3E0-7EBBB7F133BA}" presName="sibTrans" presStyleLbl="sibTrans2D1" presStyleIdx="4" presStyleCnt="5"/>
      <dgm:spPr/>
    </dgm:pt>
    <dgm:pt modelId="{9826D21A-0B89-47F5-8938-575D45FD99E5}" type="pres">
      <dgm:prSet presAssocID="{FF3AC925-A66A-480E-B3E0-7EBBB7F133BA}" presName="connectorText" presStyleLbl="sibTrans2D1" presStyleIdx="4" presStyleCnt="5"/>
      <dgm:spPr/>
    </dgm:pt>
  </dgm:ptLst>
  <dgm:cxnLst>
    <dgm:cxn modelId="{4081A400-E67C-4DAA-B07D-F97F8C708D97}" type="presOf" srcId="{8F64E45A-0146-4567-80F3-20E0319CB360}" destId="{53A5E071-7E05-4AC6-92EE-974FAA07ABD7}" srcOrd="0" destOrd="0" presId="urn:microsoft.com/office/officeart/2005/8/layout/cycle2"/>
    <dgm:cxn modelId="{5631AD02-A140-4E72-B8EE-D14CCAE9465C}" type="presOf" srcId="{B25EDAE4-609B-4613-A411-FF3E08A0CB7A}" destId="{6B63F6C6-3D31-4417-AC42-0B628D2EC959}" srcOrd="0" destOrd="0" presId="urn:microsoft.com/office/officeart/2005/8/layout/cycle2"/>
    <dgm:cxn modelId="{42F5941B-97BF-4993-A8B6-B5D8C9FA8DAE}" type="presOf" srcId="{B84D4781-B8FB-4818-AC7D-C25A4D77BBCA}" destId="{D20D9EEE-7A5A-408A-BDB8-3CCE2A02DEB7}" srcOrd="0" destOrd="0" presId="urn:microsoft.com/office/officeart/2005/8/layout/cycle2"/>
    <dgm:cxn modelId="{704E6B2F-E4E3-40B4-8883-5D64288DA49C}" type="presOf" srcId="{A866EAA5-8BF4-46BB-B088-0EDEE32DBC61}" destId="{E6F35417-81A9-4705-AC90-E5FD5FA7F93D}" srcOrd="0" destOrd="0" presId="urn:microsoft.com/office/officeart/2005/8/layout/cycle2"/>
    <dgm:cxn modelId="{A9725F67-7D14-4B97-9E12-905A77832038}" srcId="{B25EDAE4-609B-4613-A411-FF3E08A0CB7A}" destId="{EBE2A274-1314-4DA4-B29E-6A714682D433}" srcOrd="0" destOrd="0" parTransId="{AED48850-7A4B-40B5-8592-35321C8DE82B}" sibTransId="{1450A996-B705-4E06-BC37-554CCB6E70C7}"/>
    <dgm:cxn modelId="{6451BF69-4350-4777-8217-264DC260758E}" type="presOf" srcId="{6FE653FD-39F0-48B1-988F-CFDB9614D771}" destId="{B6A71AB7-0620-4FE3-B68E-28E865D7A57A}" srcOrd="1" destOrd="0" presId="urn:microsoft.com/office/officeart/2005/8/layout/cycle2"/>
    <dgm:cxn modelId="{423B3B6D-CE38-43EF-A4B5-32E16D40725F}" type="presOf" srcId="{1450A996-B705-4E06-BC37-554CCB6E70C7}" destId="{D703240E-2AB9-4272-815C-668AF77D58A5}" srcOrd="0" destOrd="0" presId="urn:microsoft.com/office/officeart/2005/8/layout/cycle2"/>
    <dgm:cxn modelId="{0F77D950-C8CA-4D08-8285-EADD07543CFA}" type="presOf" srcId="{6FE653FD-39F0-48B1-988F-CFDB9614D771}" destId="{92F4D751-7919-49D7-B004-83BD2806FD97}" srcOrd="0" destOrd="0" presId="urn:microsoft.com/office/officeart/2005/8/layout/cycle2"/>
    <dgm:cxn modelId="{DAC56988-FA67-4E7A-9C97-4C39BE299A79}" type="presOf" srcId="{50A013B0-F420-4CC7-BF7C-7F27FE439B33}" destId="{6424CBBD-B2CB-4639-9E36-09C37958773C}" srcOrd="0" destOrd="0" presId="urn:microsoft.com/office/officeart/2005/8/layout/cycle2"/>
    <dgm:cxn modelId="{CB48FF8A-593B-4AB2-A4A3-CD6F47B59FC1}" type="presOf" srcId="{B84D4781-B8FB-4818-AC7D-C25A4D77BBCA}" destId="{4AABA79B-6C8B-49C8-9850-FB597A716EF3}" srcOrd="1" destOrd="0" presId="urn:microsoft.com/office/officeart/2005/8/layout/cycle2"/>
    <dgm:cxn modelId="{7EBBEF99-7260-4B54-9A97-4C00443BD262}" type="presOf" srcId="{1450A996-B705-4E06-BC37-554CCB6E70C7}" destId="{A3B76268-03C9-48FD-AB39-C298D918F841}" srcOrd="1" destOrd="0" presId="urn:microsoft.com/office/officeart/2005/8/layout/cycle2"/>
    <dgm:cxn modelId="{687C30A4-80E8-402F-9B90-ABB2A9EE86BD}" srcId="{B25EDAE4-609B-4613-A411-FF3E08A0CB7A}" destId="{2C91B342-748D-43B8-80E3-DC6BF1657B5A}" srcOrd="4" destOrd="0" parTransId="{3CAE17BB-25AA-418A-AA18-567543D39D69}" sibTransId="{FF3AC925-A66A-480E-B3E0-7EBBB7F133BA}"/>
    <dgm:cxn modelId="{116BA5A6-DF7B-493B-86AA-2ED765836841}" srcId="{B25EDAE4-609B-4613-A411-FF3E08A0CB7A}" destId="{8F64E45A-0146-4567-80F3-20E0319CB360}" srcOrd="1" destOrd="0" parTransId="{DBE63433-AFA3-4BB1-A33D-6FB0C64A5BA7}" sibTransId="{6FE653FD-39F0-48B1-988F-CFDB9614D771}"/>
    <dgm:cxn modelId="{A13FE5AA-DA4A-4C38-9576-1B7EAE20DCD1}" type="presOf" srcId="{16756A93-E238-4BF2-A97E-6731E583D428}" destId="{8831EDF9-1F33-49AC-82CB-88A41C9B25E9}" srcOrd="0" destOrd="0" presId="urn:microsoft.com/office/officeart/2005/8/layout/cycle2"/>
    <dgm:cxn modelId="{F71A52B6-4B0F-42BF-AD54-FBA3FE8570A5}" srcId="{B25EDAE4-609B-4613-A411-FF3E08A0CB7A}" destId="{16756A93-E238-4BF2-A97E-6731E583D428}" srcOrd="2" destOrd="0" parTransId="{6CF252BD-CC84-45EC-A1E8-13E964389031}" sibTransId="{B84D4781-B8FB-4818-AC7D-C25A4D77BBCA}"/>
    <dgm:cxn modelId="{9230DDC3-C061-4C5D-B01F-16D8E0066E29}" type="presOf" srcId="{EBE2A274-1314-4DA4-B29E-6A714682D433}" destId="{058C8ED5-CA91-4BD5-9C4F-0D73116ED26D}" srcOrd="0" destOrd="0" presId="urn:microsoft.com/office/officeart/2005/8/layout/cycle2"/>
    <dgm:cxn modelId="{4380D9C7-9403-40C7-AE3B-CEF7BB5B5E54}" type="presOf" srcId="{2C91B342-748D-43B8-80E3-DC6BF1657B5A}" destId="{A4CADDFC-1CAA-424F-A21E-E90F0164DD75}" srcOrd="0" destOrd="0" presId="urn:microsoft.com/office/officeart/2005/8/layout/cycle2"/>
    <dgm:cxn modelId="{66CD3DCD-8F3B-4C5D-9E17-C03BDF8DCA81}" type="presOf" srcId="{50A013B0-F420-4CC7-BF7C-7F27FE439B33}" destId="{F5570FD0-429E-4874-8283-B951B99DDFD9}" srcOrd="1" destOrd="0" presId="urn:microsoft.com/office/officeart/2005/8/layout/cycle2"/>
    <dgm:cxn modelId="{30B2CEE4-9754-4839-AA0C-D41777B642A5}" type="presOf" srcId="{FF3AC925-A66A-480E-B3E0-7EBBB7F133BA}" destId="{9826D21A-0B89-47F5-8938-575D45FD99E5}" srcOrd="1" destOrd="0" presId="urn:microsoft.com/office/officeart/2005/8/layout/cycle2"/>
    <dgm:cxn modelId="{B2B0EDF5-6E84-4F61-BA37-D39C0DD9EFCB}" type="presOf" srcId="{FF3AC925-A66A-480E-B3E0-7EBBB7F133BA}" destId="{5149BCE3-23F4-45BC-81BD-A40A4C5F8394}" srcOrd="0" destOrd="0" presId="urn:microsoft.com/office/officeart/2005/8/layout/cycle2"/>
    <dgm:cxn modelId="{413F5AF8-6F2C-4A74-9E04-105984CC748D}" srcId="{B25EDAE4-609B-4613-A411-FF3E08A0CB7A}" destId="{A866EAA5-8BF4-46BB-B088-0EDEE32DBC61}" srcOrd="3" destOrd="0" parTransId="{12D06303-EAF1-4973-8DD6-DFC496972C85}" sibTransId="{50A013B0-F420-4CC7-BF7C-7F27FE439B33}"/>
    <dgm:cxn modelId="{6EC0E036-079C-47D0-B8F8-860279859859}" type="presParOf" srcId="{6B63F6C6-3D31-4417-AC42-0B628D2EC959}" destId="{058C8ED5-CA91-4BD5-9C4F-0D73116ED26D}" srcOrd="0" destOrd="0" presId="urn:microsoft.com/office/officeart/2005/8/layout/cycle2"/>
    <dgm:cxn modelId="{3326AA56-79BB-44D3-A14A-6638AC9D88B4}" type="presParOf" srcId="{6B63F6C6-3D31-4417-AC42-0B628D2EC959}" destId="{D703240E-2AB9-4272-815C-668AF77D58A5}" srcOrd="1" destOrd="0" presId="urn:microsoft.com/office/officeart/2005/8/layout/cycle2"/>
    <dgm:cxn modelId="{F8B4CD49-1045-4D51-A312-E217D26265F8}" type="presParOf" srcId="{D703240E-2AB9-4272-815C-668AF77D58A5}" destId="{A3B76268-03C9-48FD-AB39-C298D918F841}" srcOrd="0" destOrd="0" presId="urn:microsoft.com/office/officeart/2005/8/layout/cycle2"/>
    <dgm:cxn modelId="{0ACE54D6-CA4C-4BCA-BCA1-11C23F0E75CE}" type="presParOf" srcId="{6B63F6C6-3D31-4417-AC42-0B628D2EC959}" destId="{53A5E071-7E05-4AC6-92EE-974FAA07ABD7}" srcOrd="2" destOrd="0" presId="urn:microsoft.com/office/officeart/2005/8/layout/cycle2"/>
    <dgm:cxn modelId="{439B6C6C-B8A9-420C-898D-6A64FA8D28BD}" type="presParOf" srcId="{6B63F6C6-3D31-4417-AC42-0B628D2EC959}" destId="{92F4D751-7919-49D7-B004-83BD2806FD97}" srcOrd="3" destOrd="0" presId="urn:microsoft.com/office/officeart/2005/8/layout/cycle2"/>
    <dgm:cxn modelId="{CDF97AA0-FE3D-4F1A-872E-08C2C0D26450}" type="presParOf" srcId="{92F4D751-7919-49D7-B004-83BD2806FD97}" destId="{B6A71AB7-0620-4FE3-B68E-28E865D7A57A}" srcOrd="0" destOrd="0" presId="urn:microsoft.com/office/officeart/2005/8/layout/cycle2"/>
    <dgm:cxn modelId="{31DAE740-DBBB-4469-8555-AD8D39DEC29B}" type="presParOf" srcId="{6B63F6C6-3D31-4417-AC42-0B628D2EC959}" destId="{8831EDF9-1F33-49AC-82CB-88A41C9B25E9}" srcOrd="4" destOrd="0" presId="urn:microsoft.com/office/officeart/2005/8/layout/cycle2"/>
    <dgm:cxn modelId="{543A5268-768D-4177-84D0-21E3B1EB8815}" type="presParOf" srcId="{6B63F6C6-3D31-4417-AC42-0B628D2EC959}" destId="{D20D9EEE-7A5A-408A-BDB8-3CCE2A02DEB7}" srcOrd="5" destOrd="0" presId="urn:microsoft.com/office/officeart/2005/8/layout/cycle2"/>
    <dgm:cxn modelId="{03AD520B-8350-4C0D-90C5-C6B8A27E92EA}" type="presParOf" srcId="{D20D9EEE-7A5A-408A-BDB8-3CCE2A02DEB7}" destId="{4AABA79B-6C8B-49C8-9850-FB597A716EF3}" srcOrd="0" destOrd="0" presId="urn:microsoft.com/office/officeart/2005/8/layout/cycle2"/>
    <dgm:cxn modelId="{AB02FC08-0F06-4410-AC2A-530FF61DCC99}" type="presParOf" srcId="{6B63F6C6-3D31-4417-AC42-0B628D2EC959}" destId="{E6F35417-81A9-4705-AC90-E5FD5FA7F93D}" srcOrd="6" destOrd="0" presId="urn:microsoft.com/office/officeart/2005/8/layout/cycle2"/>
    <dgm:cxn modelId="{3621254C-8F76-4E7D-ACF2-2DDA94CA2FD8}" type="presParOf" srcId="{6B63F6C6-3D31-4417-AC42-0B628D2EC959}" destId="{6424CBBD-B2CB-4639-9E36-09C37958773C}" srcOrd="7" destOrd="0" presId="urn:microsoft.com/office/officeart/2005/8/layout/cycle2"/>
    <dgm:cxn modelId="{51D7E294-33D0-4AD4-852F-E3E88A15AE31}" type="presParOf" srcId="{6424CBBD-B2CB-4639-9E36-09C37958773C}" destId="{F5570FD0-429E-4874-8283-B951B99DDFD9}" srcOrd="0" destOrd="0" presId="urn:microsoft.com/office/officeart/2005/8/layout/cycle2"/>
    <dgm:cxn modelId="{DB095F81-2C31-48A9-8D58-7377C681556C}" type="presParOf" srcId="{6B63F6C6-3D31-4417-AC42-0B628D2EC959}" destId="{A4CADDFC-1CAA-424F-A21E-E90F0164DD75}" srcOrd="8" destOrd="0" presId="urn:microsoft.com/office/officeart/2005/8/layout/cycle2"/>
    <dgm:cxn modelId="{C2CA6DBC-3768-49ED-851E-FC29FA1B31CD}" type="presParOf" srcId="{6B63F6C6-3D31-4417-AC42-0B628D2EC959}" destId="{5149BCE3-23F4-45BC-81BD-A40A4C5F8394}" srcOrd="9" destOrd="0" presId="urn:microsoft.com/office/officeart/2005/8/layout/cycle2"/>
    <dgm:cxn modelId="{FA153AB6-9B89-4FB2-A213-821B55FADF0A}" type="presParOf" srcId="{5149BCE3-23F4-45BC-81BD-A40A4C5F8394}" destId="{9826D21A-0B89-47F5-8938-575D45FD99E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E8C120-7A9A-40F2-A4E7-C2B92E08DD24}" type="doc">
      <dgm:prSet loTypeId="urn:microsoft.com/office/officeart/2005/8/layout/cycle8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E37C22-8E95-4718-94B2-8BAD074E01A6}">
      <dgm:prSet phldrT="[Text]"/>
      <dgm:spPr/>
      <dgm:t>
        <a:bodyPr/>
        <a:lstStyle/>
        <a:p>
          <a:r>
            <a:rPr lang="en-GB" dirty="0"/>
            <a:t>Plan the Assessment</a:t>
          </a:r>
        </a:p>
      </dgm:t>
    </dgm:pt>
    <dgm:pt modelId="{2BA345C3-BF5C-417C-9FF3-0E9924004D49}" type="parTrans" cxnId="{7CE687A5-1BA9-475D-AA45-3BCBF2A96F9B}">
      <dgm:prSet/>
      <dgm:spPr/>
      <dgm:t>
        <a:bodyPr/>
        <a:lstStyle/>
        <a:p>
          <a:endParaRPr lang="en-GB"/>
        </a:p>
      </dgm:t>
    </dgm:pt>
    <dgm:pt modelId="{19C6CEC4-A257-4C7B-9ABF-264E1264BC56}" type="sibTrans" cxnId="{7CE687A5-1BA9-475D-AA45-3BCBF2A96F9B}">
      <dgm:prSet/>
      <dgm:spPr/>
      <dgm:t>
        <a:bodyPr/>
        <a:lstStyle/>
        <a:p>
          <a:endParaRPr lang="en-GB"/>
        </a:p>
      </dgm:t>
    </dgm:pt>
    <dgm:pt modelId="{1DD90AD1-9784-405C-BC5B-C4F2DB161E70}">
      <dgm:prSet phldrT="[Text]"/>
      <dgm:spPr/>
      <dgm:t>
        <a:bodyPr/>
        <a:lstStyle/>
        <a:p>
          <a:r>
            <a:rPr lang="en-GB" dirty="0"/>
            <a:t>Collect the Evidence</a:t>
          </a:r>
        </a:p>
      </dgm:t>
    </dgm:pt>
    <dgm:pt modelId="{5B0B046B-FD04-48A3-A438-FF4611AFB745}" type="parTrans" cxnId="{F2ACD0B8-D383-47E8-AF4F-2D99869C5E65}">
      <dgm:prSet/>
      <dgm:spPr/>
      <dgm:t>
        <a:bodyPr/>
        <a:lstStyle/>
        <a:p>
          <a:endParaRPr lang="en-GB"/>
        </a:p>
      </dgm:t>
    </dgm:pt>
    <dgm:pt modelId="{DBF9049E-5A92-4BFB-8989-8495D080DA91}" type="sibTrans" cxnId="{F2ACD0B8-D383-47E8-AF4F-2D99869C5E65}">
      <dgm:prSet/>
      <dgm:spPr/>
      <dgm:t>
        <a:bodyPr/>
        <a:lstStyle/>
        <a:p>
          <a:endParaRPr lang="en-GB"/>
        </a:p>
      </dgm:t>
    </dgm:pt>
    <dgm:pt modelId="{0DB51D10-6755-48D1-84C5-361153D448C1}">
      <dgm:prSet phldrT="[Text]"/>
      <dgm:spPr/>
      <dgm:t>
        <a:bodyPr/>
        <a:lstStyle/>
        <a:p>
          <a:r>
            <a:rPr lang="en-GB" dirty="0"/>
            <a:t>Decide &amp; Record</a:t>
          </a:r>
        </a:p>
      </dgm:t>
    </dgm:pt>
    <dgm:pt modelId="{212930E8-41FF-4C69-B28E-1BF44213ECE6}" type="parTrans" cxnId="{74E7B4F3-C772-4838-A097-18BB08F72524}">
      <dgm:prSet/>
      <dgm:spPr/>
      <dgm:t>
        <a:bodyPr/>
        <a:lstStyle/>
        <a:p>
          <a:endParaRPr lang="en-GB"/>
        </a:p>
      </dgm:t>
    </dgm:pt>
    <dgm:pt modelId="{E943ED00-C150-4601-9F26-72402E050005}" type="sibTrans" cxnId="{74E7B4F3-C772-4838-A097-18BB08F72524}">
      <dgm:prSet/>
      <dgm:spPr/>
      <dgm:t>
        <a:bodyPr/>
        <a:lstStyle/>
        <a:p>
          <a:endParaRPr lang="en-GB"/>
        </a:p>
      </dgm:t>
    </dgm:pt>
    <dgm:pt modelId="{28F29A49-FCBB-496A-A91D-EFF6F45A09CE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AB99EC19-B088-4231-81B8-1341765FA8FA}" type="parTrans" cxnId="{6B04CB4F-BEAC-463F-AFB2-ADB12C46A2A4}">
      <dgm:prSet/>
      <dgm:spPr/>
      <dgm:t>
        <a:bodyPr/>
        <a:lstStyle/>
        <a:p>
          <a:endParaRPr lang="en-GB"/>
        </a:p>
      </dgm:t>
    </dgm:pt>
    <dgm:pt modelId="{A64EE5F1-9262-463C-919C-713936070DE7}" type="sibTrans" cxnId="{6B04CB4F-BEAC-463F-AFB2-ADB12C46A2A4}">
      <dgm:prSet/>
      <dgm:spPr/>
      <dgm:t>
        <a:bodyPr/>
        <a:lstStyle/>
        <a:p>
          <a:endParaRPr lang="en-GB"/>
        </a:p>
      </dgm:t>
    </dgm:pt>
    <dgm:pt modelId="{53BE7166-62C2-420C-83DC-3F2FDB6A4894}" type="pres">
      <dgm:prSet presAssocID="{F7E8C120-7A9A-40F2-A4E7-C2B92E08DD24}" presName="compositeShape" presStyleCnt="0">
        <dgm:presLayoutVars>
          <dgm:chMax val="7"/>
          <dgm:dir/>
          <dgm:resizeHandles val="exact"/>
        </dgm:presLayoutVars>
      </dgm:prSet>
      <dgm:spPr/>
    </dgm:pt>
    <dgm:pt modelId="{CDC868C3-F6F0-4E2F-9818-AB478DB13FC2}" type="pres">
      <dgm:prSet presAssocID="{F7E8C120-7A9A-40F2-A4E7-C2B92E08DD24}" presName="wedge1" presStyleLbl="node1" presStyleIdx="0" presStyleCnt="4"/>
      <dgm:spPr/>
    </dgm:pt>
    <dgm:pt modelId="{A8901373-751B-417C-BFC3-1C7C14CAF065}" type="pres">
      <dgm:prSet presAssocID="{F7E8C120-7A9A-40F2-A4E7-C2B92E08DD24}" presName="dummy1a" presStyleCnt="0"/>
      <dgm:spPr/>
    </dgm:pt>
    <dgm:pt modelId="{A168B618-9F80-47EC-88DE-EC690918EB28}" type="pres">
      <dgm:prSet presAssocID="{F7E8C120-7A9A-40F2-A4E7-C2B92E08DD24}" presName="dummy1b" presStyleCnt="0"/>
      <dgm:spPr/>
    </dgm:pt>
    <dgm:pt modelId="{32566502-5762-4B2B-B883-DE1E9B146EE5}" type="pres">
      <dgm:prSet presAssocID="{F7E8C120-7A9A-40F2-A4E7-C2B92E08DD2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F1529C-8003-4420-8224-FD6C87EB1D5C}" type="pres">
      <dgm:prSet presAssocID="{F7E8C120-7A9A-40F2-A4E7-C2B92E08DD24}" presName="wedge2" presStyleLbl="node1" presStyleIdx="1" presStyleCnt="4"/>
      <dgm:spPr/>
    </dgm:pt>
    <dgm:pt modelId="{EED90E0F-1DFA-4CDD-8E50-05FDF168BFFC}" type="pres">
      <dgm:prSet presAssocID="{F7E8C120-7A9A-40F2-A4E7-C2B92E08DD24}" presName="dummy2a" presStyleCnt="0"/>
      <dgm:spPr/>
    </dgm:pt>
    <dgm:pt modelId="{9EE50796-81D2-4B8A-A593-A451505EA4E1}" type="pres">
      <dgm:prSet presAssocID="{F7E8C120-7A9A-40F2-A4E7-C2B92E08DD24}" presName="dummy2b" presStyleCnt="0"/>
      <dgm:spPr/>
    </dgm:pt>
    <dgm:pt modelId="{7835FE7D-5A88-41C8-BD95-8739A6362C46}" type="pres">
      <dgm:prSet presAssocID="{F7E8C120-7A9A-40F2-A4E7-C2B92E08DD2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51EF094-3E51-4357-9724-AD62E6CB6890}" type="pres">
      <dgm:prSet presAssocID="{F7E8C120-7A9A-40F2-A4E7-C2B92E08DD24}" presName="wedge3" presStyleLbl="node1" presStyleIdx="2" presStyleCnt="4"/>
      <dgm:spPr/>
    </dgm:pt>
    <dgm:pt modelId="{9CF1E885-04E9-46F9-9FA8-CAA5E93B9A1A}" type="pres">
      <dgm:prSet presAssocID="{F7E8C120-7A9A-40F2-A4E7-C2B92E08DD24}" presName="dummy3a" presStyleCnt="0"/>
      <dgm:spPr/>
    </dgm:pt>
    <dgm:pt modelId="{5BAADAAF-90CB-4587-996C-1931CC40F025}" type="pres">
      <dgm:prSet presAssocID="{F7E8C120-7A9A-40F2-A4E7-C2B92E08DD24}" presName="dummy3b" presStyleCnt="0"/>
      <dgm:spPr/>
    </dgm:pt>
    <dgm:pt modelId="{91F9AFD1-55EE-4C94-8073-9AA51C36BA69}" type="pres">
      <dgm:prSet presAssocID="{F7E8C120-7A9A-40F2-A4E7-C2B92E08DD2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582DDB-EA4C-492C-9BC4-538A091C8F3D}" type="pres">
      <dgm:prSet presAssocID="{F7E8C120-7A9A-40F2-A4E7-C2B92E08DD24}" presName="wedge4" presStyleLbl="node1" presStyleIdx="3" presStyleCnt="4"/>
      <dgm:spPr/>
    </dgm:pt>
    <dgm:pt modelId="{8887D329-D9A7-42E5-B690-6536BAF369B8}" type="pres">
      <dgm:prSet presAssocID="{F7E8C120-7A9A-40F2-A4E7-C2B92E08DD24}" presName="dummy4a" presStyleCnt="0"/>
      <dgm:spPr/>
    </dgm:pt>
    <dgm:pt modelId="{A390FC95-943F-4522-9508-14F7CAD4F8AD}" type="pres">
      <dgm:prSet presAssocID="{F7E8C120-7A9A-40F2-A4E7-C2B92E08DD24}" presName="dummy4b" presStyleCnt="0"/>
      <dgm:spPr/>
    </dgm:pt>
    <dgm:pt modelId="{BFCBC39F-0A70-4A33-A520-AF54D166AA4F}" type="pres">
      <dgm:prSet presAssocID="{F7E8C120-7A9A-40F2-A4E7-C2B92E08DD2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430A75-E709-46C5-8E29-9C7FB792FE07}" type="pres">
      <dgm:prSet presAssocID="{19C6CEC4-A257-4C7B-9ABF-264E1264BC56}" presName="arrowWedge1" presStyleLbl="fgSibTrans2D1" presStyleIdx="0" presStyleCnt="4"/>
      <dgm:spPr/>
    </dgm:pt>
    <dgm:pt modelId="{1848201D-4A01-426D-A574-5BE71E3E7CF5}" type="pres">
      <dgm:prSet presAssocID="{DBF9049E-5A92-4BFB-8989-8495D080DA91}" presName="arrowWedge2" presStyleLbl="fgSibTrans2D1" presStyleIdx="1" presStyleCnt="4"/>
      <dgm:spPr/>
    </dgm:pt>
    <dgm:pt modelId="{CA367B4E-916A-4E9B-8E9E-B2B6B24B8E0E}" type="pres">
      <dgm:prSet presAssocID="{E943ED00-C150-4601-9F26-72402E050005}" presName="arrowWedge3" presStyleLbl="fgSibTrans2D1" presStyleIdx="2" presStyleCnt="4"/>
      <dgm:spPr/>
    </dgm:pt>
    <dgm:pt modelId="{EBAD920D-1DC9-4256-AD0F-6B1A93076A4E}" type="pres">
      <dgm:prSet presAssocID="{A64EE5F1-9262-463C-919C-713936070DE7}" presName="arrowWedge4" presStyleLbl="fgSibTrans2D1" presStyleIdx="3" presStyleCnt="4"/>
      <dgm:spPr/>
    </dgm:pt>
  </dgm:ptLst>
  <dgm:cxnLst>
    <dgm:cxn modelId="{0A356822-21F1-4D92-8E31-F632187ADBA8}" type="presOf" srcId="{2FE37C22-8E95-4718-94B2-8BAD074E01A6}" destId="{32566502-5762-4B2B-B883-DE1E9B146EE5}" srcOrd="1" destOrd="0" presId="urn:microsoft.com/office/officeart/2005/8/layout/cycle8"/>
    <dgm:cxn modelId="{053FE03B-F8F8-49B3-B26F-521683EDFDE9}" type="presOf" srcId="{1DD90AD1-9784-405C-BC5B-C4F2DB161E70}" destId="{B2F1529C-8003-4420-8224-FD6C87EB1D5C}" srcOrd="0" destOrd="0" presId="urn:microsoft.com/office/officeart/2005/8/layout/cycle8"/>
    <dgm:cxn modelId="{BEB26666-3BA8-4156-A301-BAE7AD9BF788}" type="presOf" srcId="{0DB51D10-6755-48D1-84C5-361153D448C1}" destId="{91F9AFD1-55EE-4C94-8073-9AA51C36BA69}" srcOrd="1" destOrd="0" presId="urn:microsoft.com/office/officeart/2005/8/layout/cycle8"/>
    <dgm:cxn modelId="{6B04CB4F-BEAC-463F-AFB2-ADB12C46A2A4}" srcId="{F7E8C120-7A9A-40F2-A4E7-C2B92E08DD24}" destId="{28F29A49-FCBB-496A-A91D-EFF6F45A09CE}" srcOrd="3" destOrd="0" parTransId="{AB99EC19-B088-4231-81B8-1341765FA8FA}" sibTransId="{A64EE5F1-9262-463C-919C-713936070DE7}"/>
    <dgm:cxn modelId="{70FDDF79-DEE9-452E-8063-E429A3AA2D41}" type="presOf" srcId="{0DB51D10-6755-48D1-84C5-361153D448C1}" destId="{751EF094-3E51-4357-9724-AD62E6CB6890}" srcOrd="0" destOrd="0" presId="urn:microsoft.com/office/officeart/2005/8/layout/cycle8"/>
    <dgm:cxn modelId="{7CE687A5-1BA9-475D-AA45-3BCBF2A96F9B}" srcId="{F7E8C120-7A9A-40F2-A4E7-C2B92E08DD24}" destId="{2FE37C22-8E95-4718-94B2-8BAD074E01A6}" srcOrd="0" destOrd="0" parTransId="{2BA345C3-BF5C-417C-9FF3-0E9924004D49}" sibTransId="{19C6CEC4-A257-4C7B-9ABF-264E1264BC56}"/>
    <dgm:cxn modelId="{F2ACD0B8-D383-47E8-AF4F-2D99869C5E65}" srcId="{F7E8C120-7A9A-40F2-A4E7-C2B92E08DD24}" destId="{1DD90AD1-9784-405C-BC5B-C4F2DB161E70}" srcOrd="1" destOrd="0" parTransId="{5B0B046B-FD04-48A3-A438-FF4611AFB745}" sibTransId="{DBF9049E-5A92-4BFB-8989-8495D080DA91}"/>
    <dgm:cxn modelId="{CDB2BAC4-30AE-4840-98A5-5A8C615B9183}" type="presOf" srcId="{2FE37C22-8E95-4718-94B2-8BAD074E01A6}" destId="{CDC868C3-F6F0-4E2F-9818-AB478DB13FC2}" srcOrd="0" destOrd="0" presId="urn:microsoft.com/office/officeart/2005/8/layout/cycle8"/>
    <dgm:cxn modelId="{B47691C5-0097-45FB-BF47-44FF80BF639D}" type="presOf" srcId="{F7E8C120-7A9A-40F2-A4E7-C2B92E08DD24}" destId="{53BE7166-62C2-420C-83DC-3F2FDB6A4894}" srcOrd="0" destOrd="0" presId="urn:microsoft.com/office/officeart/2005/8/layout/cycle8"/>
    <dgm:cxn modelId="{EE280ED1-28C3-4A6E-A506-185CA5120D27}" type="presOf" srcId="{28F29A49-FCBB-496A-A91D-EFF6F45A09CE}" destId="{8D582DDB-EA4C-492C-9BC4-538A091C8F3D}" srcOrd="0" destOrd="0" presId="urn:microsoft.com/office/officeart/2005/8/layout/cycle8"/>
    <dgm:cxn modelId="{C4170ED6-2439-415E-9472-13C0B7C7D475}" type="presOf" srcId="{28F29A49-FCBB-496A-A91D-EFF6F45A09CE}" destId="{BFCBC39F-0A70-4A33-A520-AF54D166AA4F}" srcOrd="1" destOrd="0" presId="urn:microsoft.com/office/officeart/2005/8/layout/cycle8"/>
    <dgm:cxn modelId="{5D21A0DF-99DC-416E-8FD9-D13E23051FEB}" type="presOf" srcId="{1DD90AD1-9784-405C-BC5B-C4F2DB161E70}" destId="{7835FE7D-5A88-41C8-BD95-8739A6362C46}" srcOrd="1" destOrd="0" presId="urn:microsoft.com/office/officeart/2005/8/layout/cycle8"/>
    <dgm:cxn modelId="{74E7B4F3-C772-4838-A097-18BB08F72524}" srcId="{F7E8C120-7A9A-40F2-A4E7-C2B92E08DD24}" destId="{0DB51D10-6755-48D1-84C5-361153D448C1}" srcOrd="2" destOrd="0" parTransId="{212930E8-41FF-4C69-B28E-1BF44213ECE6}" sibTransId="{E943ED00-C150-4601-9F26-72402E050005}"/>
    <dgm:cxn modelId="{B1F51CD4-DB41-49B9-99D3-D481772F506E}" type="presParOf" srcId="{53BE7166-62C2-420C-83DC-3F2FDB6A4894}" destId="{CDC868C3-F6F0-4E2F-9818-AB478DB13FC2}" srcOrd="0" destOrd="0" presId="urn:microsoft.com/office/officeart/2005/8/layout/cycle8"/>
    <dgm:cxn modelId="{36227F81-2225-43A9-A2EC-6E639839FD67}" type="presParOf" srcId="{53BE7166-62C2-420C-83DC-3F2FDB6A4894}" destId="{A8901373-751B-417C-BFC3-1C7C14CAF065}" srcOrd="1" destOrd="0" presId="urn:microsoft.com/office/officeart/2005/8/layout/cycle8"/>
    <dgm:cxn modelId="{C4DD3754-FDA1-4F8F-B2C9-E91DBD96D479}" type="presParOf" srcId="{53BE7166-62C2-420C-83DC-3F2FDB6A4894}" destId="{A168B618-9F80-47EC-88DE-EC690918EB28}" srcOrd="2" destOrd="0" presId="urn:microsoft.com/office/officeart/2005/8/layout/cycle8"/>
    <dgm:cxn modelId="{E5719122-8727-49F7-881E-ACF17EE075FC}" type="presParOf" srcId="{53BE7166-62C2-420C-83DC-3F2FDB6A4894}" destId="{32566502-5762-4B2B-B883-DE1E9B146EE5}" srcOrd="3" destOrd="0" presId="urn:microsoft.com/office/officeart/2005/8/layout/cycle8"/>
    <dgm:cxn modelId="{618049D0-0526-4D75-9E1C-158DDFC0B352}" type="presParOf" srcId="{53BE7166-62C2-420C-83DC-3F2FDB6A4894}" destId="{B2F1529C-8003-4420-8224-FD6C87EB1D5C}" srcOrd="4" destOrd="0" presId="urn:microsoft.com/office/officeart/2005/8/layout/cycle8"/>
    <dgm:cxn modelId="{3A1CF492-F91B-49AA-A907-14DB813A9B2E}" type="presParOf" srcId="{53BE7166-62C2-420C-83DC-3F2FDB6A4894}" destId="{EED90E0F-1DFA-4CDD-8E50-05FDF168BFFC}" srcOrd="5" destOrd="0" presId="urn:microsoft.com/office/officeart/2005/8/layout/cycle8"/>
    <dgm:cxn modelId="{0D533FF8-4AF6-48F8-A4DB-FAE586779E83}" type="presParOf" srcId="{53BE7166-62C2-420C-83DC-3F2FDB6A4894}" destId="{9EE50796-81D2-4B8A-A593-A451505EA4E1}" srcOrd="6" destOrd="0" presId="urn:microsoft.com/office/officeart/2005/8/layout/cycle8"/>
    <dgm:cxn modelId="{7065446C-AFCD-4B96-B1AE-3407E65CD4E2}" type="presParOf" srcId="{53BE7166-62C2-420C-83DC-3F2FDB6A4894}" destId="{7835FE7D-5A88-41C8-BD95-8739A6362C46}" srcOrd="7" destOrd="0" presId="urn:microsoft.com/office/officeart/2005/8/layout/cycle8"/>
    <dgm:cxn modelId="{56857019-E5E2-440F-A151-BEE2986A5A76}" type="presParOf" srcId="{53BE7166-62C2-420C-83DC-3F2FDB6A4894}" destId="{751EF094-3E51-4357-9724-AD62E6CB6890}" srcOrd="8" destOrd="0" presId="urn:microsoft.com/office/officeart/2005/8/layout/cycle8"/>
    <dgm:cxn modelId="{0742EE6D-7317-4337-93EF-89E4BC1FF1F6}" type="presParOf" srcId="{53BE7166-62C2-420C-83DC-3F2FDB6A4894}" destId="{9CF1E885-04E9-46F9-9FA8-CAA5E93B9A1A}" srcOrd="9" destOrd="0" presId="urn:microsoft.com/office/officeart/2005/8/layout/cycle8"/>
    <dgm:cxn modelId="{4D6547A8-B41E-4259-AE27-67DE770C11D7}" type="presParOf" srcId="{53BE7166-62C2-420C-83DC-3F2FDB6A4894}" destId="{5BAADAAF-90CB-4587-996C-1931CC40F025}" srcOrd="10" destOrd="0" presId="urn:microsoft.com/office/officeart/2005/8/layout/cycle8"/>
    <dgm:cxn modelId="{5FBFE38A-5A01-4365-A969-59C0595EE9BE}" type="presParOf" srcId="{53BE7166-62C2-420C-83DC-3F2FDB6A4894}" destId="{91F9AFD1-55EE-4C94-8073-9AA51C36BA69}" srcOrd="11" destOrd="0" presId="urn:microsoft.com/office/officeart/2005/8/layout/cycle8"/>
    <dgm:cxn modelId="{45BC4E2C-07D7-459A-9E7B-544CED716498}" type="presParOf" srcId="{53BE7166-62C2-420C-83DC-3F2FDB6A4894}" destId="{8D582DDB-EA4C-492C-9BC4-538A091C8F3D}" srcOrd="12" destOrd="0" presId="urn:microsoft.com/office/officeart/2005/8/layout/cycle8"/>
    <dgm:cxn modelId="{9913C353-8BAD-4888-936E-A5A0CB8123E1}" type="presParOf" srcId="{53BE7166-62C2-420C-83DC-3F2FDB6A4894}" destId="{8887D329-D9A7-42E5-B690-6536BAF369B8}" srcOrd="13" destOrd="0" presId="urn:microsoft.com/office/officeart/2005/8/layout/cycle8"/>
    <dgm:cxn modelId="{5EE25110-2F98-4EB1-9E42-159CD830C23C}" type="presParOf" srcId="{53BE7166-62C2-420C-83DC-3F2FDB6A4894}" destId="{A390FC95-943F-4522-9508-14F7CAD4F8AD}" srcOrd="14" destOrd="0" presId="urn:microsoft.com/office/officeart/2005/8/layout/cycle8"/>
    <dgm:cxn modelId="{818069C4-770D-4984-B5A2-6558EB2A257C}" type="presParOf" srcId="{53BE7166-62C2-420C-83DC-3F2FDB6A4894}" destId="{BFCBC39F-0A70-4A33-A520-AF54D166AA4F}" srcOrd="15" destOrd="0" presId="urn:microsoft.com/office/officeart/2005/8/layout/cycle8"/>
    <dgm:cxn modelId="{B504483C-5DBD-45F0-8F75-D8BF741F1428}" type="presParOf" srcId="{53BE7166-62C2-420C-83DC-3F2FDB6A4894}" destId="{C5430A75-E709-46C5-8E29-9C7FB792FE07}" srcOrd="16" destOrd="0" presId="urn:microsoft.com/office/officeart/2005/8/layout/cycle8"/>
    <dgm:cxn modelId="{BAE4ABCB-9E62-4728-8DB2-51B0F848C4F6}" type="presParOf" srcId="{53BE7166-62C2-420C-83DC-3F2FDB6A4894}" destId="{1848201D-4A01-426D-A574-5BE71E3E7CF5}" srcOrd="17" destOrd="0" presId="urn:microsoft.com/office/officeart/2005/8/layout/cycle8"/>
    <dgm:cxn modelId="{2746AD3B-0E25-481E-9FDE-F36E35C1A4FE}" type="presParOf" srcId="{53BE7166-62C2-420C-83DC-3F2FDB6A4894}" destId="{CA367B4E-916A-4E9B-8E9E-B2B6B24B8E0E}" srcOrd="18" destOrd="0" presId="urn:microsoft.com/office/officeart/2005/8/layout/cycle8"/>
    <dgm:cxn modelId="{4C0A94FB-44ED-4DAE-AA33-E7F02C98D046}" type="presParOf" srcId="{53BE7166-62C2-420C-83DC-3F2FDB6A4894}" destId="{EBAD920D-1DC9-4256-AD0F-6B1A93076A4E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E8C120-7A9A-40F2-A4E7-C2B92E08DD24}" type="doc">
      <dgm:prSet loTypeId="urn:microsoft.com/office/officeart/2005/8/layout/cycle8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E37C22-8E95-4718-94B2-8BAD074E01A6}">
      <dgm:prSet phldrT="[Text]"/>
      <dgm:spPr/>
      <dgm:t>
        <a:bodyPr/>
        <a:lstStyle/>
        <a:p>
          <a:r>
            <a:rPr lang="en-GB" dirty="0"/>
            <a:t>Plan the Assessment</a:t>
          </a:r>
        </a:p>
      </dgm:t>
    </dgm:pt>
    <dgm:pt modelId="{2BA345C3-BF5C-417C-9FF3-0E9924004D49}" type="parTrans" cxnId="{7CE687A5-1BA9-475D-AA45-3BCBF2A96F9B}">
      <dgm:prSet/>
      <dgm:spPr/>
      <dgm:t>
        <a:bodyPr/>
        <a:lstStyle/>
        <a:p>
          <a:endParaRPr lang="en-GB"/>
        </a:p>
      </dgm:t>
    </dgm:pt>
    <dgm:pt modelId="{19C6CEC4-A257-4C7B-9ABF-264E1264BC56}" type="sibTrans" cxnId="{7CE687A5-1BA9-475D-AA45-3BCBF2A96F9B}">
      <dgm:prSet/>
      <dgm:spPr/>
      <dgm:t>
        <a:bodyPr/>
        <a:lstStyle/>
        <a:p>
          <a:endParaRPr lang="en-GB"/>
        </a:p>
      </dgm:t>
    </dgm:pt>
    <dgm:pt modelId="{1DD90AD1-9784-405C-BC5B-C4F2DB161E70}">
      <dgm:prSet phldrT="[Text]"/>
      <dgm:spPr/>
      <dgm:t>
        <a:bodyPr/>
        <a:lstStyle/>
        <a:p>
          <a:r>
            <a:rPr lang="en-GB" dirty="0"/>
            <a:t>Collect the Evidence</a:t>
          </a:r>
        </a:p>
      </dgm:t>
    </dgm:pt>
    <dgm:pt modelId="{5B0B046B-FD04-48A3-A438-FF4611AFB745}" type="parTrans" cxnId="{F2ACD0B8-D383-47E8-AF4F-2D99869C5E65}">
      <dgm:prSet/>
      <dgm:spPr/>
      <dgm:t>
        <a:bodyPr/>
        <a:lstStyle/>
        <a:p>
          <a:endParaRPr lang="en-GB"/>
        </a:p>
      </dgm:t>
    </dgm:pt>
    <dgm:pt modelId="{DBF9049E-5A92-4BFB-8989-8495D080DA91}" type="sibTrans" cxnId="{F2ACD0B8-D383-47E8-AF4F-2D99869C5E65}">
      <dgm:prSet/>
      <dgm:spPr/>
      <dgm:t>
        <a:bodyPr/>
        <a:lstStyle/>
        <a:p>
          <a:endParaRPr lang="en-GB"/>
        </a:p>
      </dgm:t>
    </dgm:pt>
    <dgm:pt modelId="{0DB51D10-6755-48D1-84C5-361153D448C1}">
      <dgm:prSet phldrT="[Text]"/>
      <dgm:spPr/>
      <dgm:t>
        <a:bodyPr/>
        <a:lstStyle/>
        <a:p>
          <a:r>
            <a:rPr lang="en-GB" dirty="0"/>
            <a:t>Decide &amp; Record</a:t>
          </a:r>
        </a:p>
      </dgm:t>
    </dgm:pt>
    <dgm:pt modelId="{212930E8-41FF-4C69-B28E-1BF44213ECE6}" type="parTrans" cxnId="{74E7B4F3-C772-4838-A097-18BB08F72524}">
      <dgm:prSet/>
      <dgm:spPr/>
      <dgm:t>
        <a:bodyPr/>
        <a:lstStyle/>
        <a:p>
          <a:endParaRPr lang="en-GB"/>
        </a:p>
      </dgm:t>
    </dgm:pt>
    <dgm:pt modelId="{E943ED00-C150-4601-9F26-72402E050005}" type="sibTrans" cxnId="{74E7B4F3-C772-4838-A097-18BB08F72524}">
      <dgm:prSet/>
      <dgm:spPr/>
      <dgm:t>
        <a:bodyPr/>
        <a:lstStyle/>
        <a:p>
          <a:endParaRPr lang="en-GB"/>
        </a:p>
      </dgm:t>
    </dgm:pt>
    <dgm:pt modelId="{28F29A49-FCBB-496A-A91D-EFF6F45A09CE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AB99EC19-B088-4231-81B8-1341765FA8FA}" type="parTrans" cxnId="{6B04CB4F-BEAC-463F-AFB2-ADB12C46A2A4}">
      <dgm:prSet/>
      <dgm:spPr/>
      <dgm:t>
        <a:bodyPr/>
        <a:lstStyle/>
        <a:p>
          <a:endParaRPr lang="en-GB"/>
        </a:p>
      </dgm:t>
    </dgm:pt>
    <dgm:pt modelId="{A64EE5F1-9262-463C-919C-713936070DE7}" type="sibTrans" cxnId="{6B04CB4F-BEAC-463F-AFB2-ADB12C46A2A4}">
      <dgm:prSet/>
      <dgm:spPr/>
      <dgm:t>
        <a:bodyPr/>
        <a:lstStyle/>
        <a:p>
          <a:endParaRPr lang="en-GB"/>
        </a:p>
      </dgm:t>
    </dgm:pt>
    <dgm:pt modelId="{53BE7166-62C2-420C-83DC-3F2FDB6A4894}" type="pres">
      <dgm:prSet presAssocID="{F7E8C120-7A9A-40F2-A4E7-C2B92E08DD24}" presName="compositeShape" presStyleCnt="0">
        <dgm:presLayoutVars>
          <dgm:chMax val="7"/>
          <dgm:dir/>
          <dgm:resizeHandles val="exact"/>
        </dgm:presLayoutVars>
      </dgm:prSet>
      <dgm:spPr/>
    </dgm:pt>
    <dgm:pt modelId="{CDC868C3-F6F0-4E2F-9818-AB478DB13FC2}" type="pres">
      <dgm:prSet presAssocID="{F7E8C120-7A9A-40F2-A4E7-C2B92E08DD24}" presName="wedge1" presStyleLbl="node1" presStyleIdx="0" presStyleCnt="4"/>
      <dgm:spPr/>
    </dgm:pt>
    <dgm:pt modelId="{A8901373-751B-417C-BFC3-1C7C14CAF065}" type="pres">
      <dgm:prSet presAssocID="{F7E8C120-7A9A-40F2-A4E7-C2B92E08DD24}" presName="dummy1a" presStyleCnt="0"/>
      <dgm:spPr/>
    </dgm:pt>
    <dgm:pt modelId="{A168B618-9F80-47EC-88DE-EC690918EB28}" type="pres">
      <dgm:prSet presAssocID="{F7E8C120-7A9A-40F2-A4E7-C2B92E08DD24}" presName="dummy1b" presStyleCnt="0"/>
      <dgm:spPr/>
    </dgm:pt>
    <dgm:pt modelId="{32566502-5762-4B2B-B883-DE1E9B146EE5}" type="pres">
      <dgm:prSet presAssocID="{F7E8C120-7A9A-40F2-A4E7-C2B92E08DD2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F1529C-8003-4420-8224-FD6C87EB1D5C}" type="pres">
      <dgm:prSet presAssocID="{F7E8C120-7A9A-40F2-A4E7-C2B92E08DD24}" presName="wedge2" presStyleLbl="node1" presStyleIdx="1" presStyleCnt="4"/>
      <dgm:spPr/>
    </dgm:pt>
    <dgm:pt modelId="{EED90E0F-1DFA-4CDD-8E50-05FDF168BFFC}" type="pres">
      <dgm:prSet presAssocID="{F7E8C120-7A9A-40F2-A4E7-C2B92E08DD24}" presName="dummy2a" presStyleCnt="0"/>
      <dgm:spPr/>
    </dgm:pt>
    <dgm:pt modelId="{9EE50796-81D2-4B8A-A593-A451505EA4E1}" type="pres">
      <dgm:prSet presAssocID="{F7E8C120-7A9A-40F2-A4E7-C2B92E08DD24}" presName="dummy2b" presStyleCnt="0"/>
      <dgm:spPr/>
    </dgm:pt>
    <dgm:pt modelId="{7835FE7D-5A88-41C8-BD95-8739A6362C46}" type="pres">
      <dgm:prSet presAssocID="{F7E8C120-7A9A-40F2-A4E7-C2B92E08DD2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51EF094-3E51-4357-9724-AD62E6CB6890}" type="pres">
      <dgm:prSet presAssocID="{F7E8C120-7A9A-40F2-A4E7-C2B92E08DD24}" presName="wedge3" presStyleLbl="node1" presStyleIdx="2" presStyleCnt="4"/>
      <dgm:spPr/>
    </dgm:pt>
    <dgm:pt modelId="{9CF1E885-04E9-46F9-9FA8-CAA5E93B9A1A}" type="pres">
      <dgm:prSet presAssocID="{F7E8C120-7A9A-40F2-A4E7-C2B92E08DD24}" presName="dummy3a" presStyleCnt="0"/>
      <dgm:spPr/>
    </dgm:pt>
    <dgm:pt modelId="{5BAADAAF-90CB-4587-996C-1931CC40F025}" type="pres">
      <dgm:prSet presAssocID="{F7E8C120-7A9A-40F2-A4E7-C2B92E08DD24}" presName="dummy3b" presStyleCnt="0"/>
      <dgm:spPr/>
    </dgm:pt>
    <dgm:pt modelId="{91F9AFD1-55EE-4C94-8073-9AA51C36BA69}" type="pres">
      <dgm:prSet presAssocID="{F7E8C120-7A9A-40F2-A4E7-C2B92E08DD2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582DDB-EA4C-492C-9BC4-538A091C8F3D}" type="pres">
      <dgm:prSet presAssocID="{F7E8C120-7A9A-40F2-A4E7-C2B92E08DD24}" presName="wedge4" presStyleLbl="node1" presStyleIdx="3" presStyleCnt="4"/>
      <dgm:spPr/>
    </dgm:pt>
    <dgm:pt modelId="{8887D329-D9A7-42E5-B690-6536BAF369B8}" type="pres">
      <dgm:prSet presAssocID="{F7E8C120-7A9A-40F2-A4E7-C2B92E08DD24}" presName="dummy4a" presStyleCnt="0"/>
      <dgm:spPr/>
    </dgm:pt>
    <dgm:pt modelId="{A390FC95-943F-4522-9508-14F7CAD4F8AD}" type="pres">
      <dgm:prSet presAssocID="{F7E8C120-7A9A-40F2-A4E7-C2B92E08DD24}" presName="dummy4b" presStyleCnt="0"/>
      <dgm:spPr/>
    </dgm:pt>
    <dgm:pt modelId="{BFCBC39F-0A70-4A33-A520-AF54D166AA4F}" type="pres">
      <dgm:prSet presAssocID="{F7E8C120-7A9A-40F2-A4E7-C2B92E08DD2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430A75-E709-46C5-8E29-9C7FB792FE07}" type="pres">
      <dgm:prSet presAssocID="{19C6CEC4-A257-4C7B-9ABF-264E1264BC56}" presName="arrowWedge1" presStyleLbl="fgSibTrans2D1" presStyleIdx="0" presStyleCnt="4"/>
      <dgm:spPr/>
    </dgm:pt>
    <dgm:pt modelId="{1848201D-4A01-426D-A574-5BE71E3E7CF5}" type="pres">
      <dgm:prSet presAssocID="{DBF9049E-5A92-4BFB-8989-8495D080DA91}" presName="arrowWedge2" presStyleLbl="fgSibTrans2D1" presStyleIdx="1" presStyleCnt="4"/>
      <dgm:spPr/>
    </dgm:pt>
    <dgm:pt modelId="{CA367B4E-916A-4E9B-8E9E-B2B6B24B8E0E}" type="pres">
      <dgm:prSet presAssocID="{E943ED00-C150-4601-9F26-72402E050005}" presName="arrowWedge3" presStyleLbl="fgSibTrans2D1" presStyleIdx="2" presStyleCnt="4"/>
      <dgm:spPr/>
    </dgm:pt>
    <dgm:pt modelId="{EBAD920D-1DC9-4256-AD0F-6B1A93076A4E}" type="pres">
      <dgm:prSet presAssocID="{A64EE5F1-9262-463C-919C-713936070DE7}" presName="arrowWedge4" presStyleLbl="fgSibTrans2D1" presStyleIdx="3" presStyleCnt="4"/>
      <dgm:spPr/>
    </dgm:pt>
  </dgm:ptLst>
  <dgm:cxnLst>
    <dgm:cxn modelId="{0A356822-21F1-4D92-8E31-F632187ADBA8}" type="presOf" srcId="{2FE37C22-8E95-4718-94B2-8BAD074E01A6}" destId="{32566502-5762-4B2B-B883-DE1E9B146EE5}" srcOrd="1" destOrd="0" presId="urn:microsoft.com/office/officeart/2005/8/layout/cycle8"/>
    <dgm:cxn modelId="{053FE03B-F8F8-49B3-B26F-521683EDFDE9}" type="presOf" srcId="{1DD90AD1-9784-405C-BC5B-C4F2DB161E70}" destId="{B2F1529C-8003-4420-8224-FD6C87EB1D5C}" srcOrd="0" destOrd="0" presId="urn:microsoft.com/office/officeart/2005/8/layout/cycle8"/>
    <dgm:cxn modelId="{BEB26666-3BA8-4156-A301-BAE7AD9BF788}" type="presOf" srcId="{0DB51D10-6755-48D1-84C5-361153D448C1}" destId="{91F9AFD1-55EE-4C94-8073-9AA51C36BA69}" srcOrd="1" destOrd="0" presId="urn:microsoft.com/office/officeart/2005/8/layout/cycle8"/>
    <dgm:cxn modelId="{6B04CB4F-BEAC-463F-AFB2-ADB12C46A2A4}" srcId="{F7E8C120-7A9A-40F2-A4E7-C2B92E08DD24}" destId="{28F29A49-FCBB-496A-A91D-EFF6F45A09CE}" srcOrd="3" destOrd="0" parTransId="{AB99EC19-B088-4231-81B8-1341765FA8FA}" sibTransId="{A64EE5F1-9262-463C-919C-713936070DE7}"/>
    <dgm:cxn modelId="{70FDDF79-DEE9-452E-8063-E429A3AA2D41}" type="presOf" srcId="{0DB51D10-6755-48D1-84C5-361153D448C1}" destId="{751EF094-3E51-4357-9724-AD62E6CB6890}" srcOrd="0" destOrd="0" presId="urn:microsoft.com/office/officeart/2005/8/layout/cycle8"/>
    <dgm:cxn modelId="{7CE687A5-1BA9-475D-AA45-3BCBF2A96F9B}" srcId="{F7E8C120-7A9A-40F2-A4E7-C2B92E08DD24}" destId="{2FE37C22-8E95-4718-94B2-8BAD074E01A6}" srcOrd="0" destOrd="0" parTransId="{2BA345C3-BF5C-417C-9FF3-0E9924004D49}" sibTransId="{19C6CEC4-A257-4C7B-9ABF-264E1264BC56}"/>
    <dgm:cxn modelId="{F2ACD0B8-D383-47E8-AF4F-2D99869C5E65}" srcId="{F7E8C120-7A9A-40F2-A4E7-C2B92E08DD24}" destId="{1DD90AD1-9784-405C-BC5B-C4F2DB161E70}" srcOrd="1" destOrd="0" parTransId="{5B0B046B-FD04-48A3-A438-FF4611AFB745}" sibTransId="{DBF9049E-5A92-4BFB-8989-8495D080DA91}"/>
    <dgm:cxn modelId="{CDB2BAC4-30AE-4840-98A5-5A8C615B9183}" type="presOf" srcId="{2FE37C22-8E95-4718-94B2-8BAD074E01A6}" destId="{CDC868C3-F6F0-4E2F-9818-AB478DB13FC2}" srcOrd="0" destOrd="0" presId="urn:microsoft.com/office/officeart/2005/8/layout/cycle8"/>
    <dgm:cxn modelId="{B47691C5-0097-45FB-BF47-44FF80BF639D}" type="presOf" srcId="{F7E8C120-7A9A-40F2-A4E7-C2B92E08DD24}" destId="{53BE7166-62C2-420C-83DC-3F2FDB6A4894}" srcOrd="0" destOrd="0" presId="urn:microsoft.com/office/officeart/2005/8/layout/cycle8"/>
    <dgm:cxn modelId="{EE280ED1-28C3-4A6E-A506-185CA5120D27}" type="presOf" srcId="{28F29A49-FCBB-496A-A91D-EFF6F45A09CE}" destId="{8D582DDB-EA4C-492C-9BC4-538A091C8F3D}" srcOrd="0" destOrd="0" presId="urn:microsoft.com/office/officeart/2005/8/layout/cycle8"/>
    <dgm:cxn modelId="{C4170ED6-2439-415E-9472-13C0B7C7D475}" type="presOf" srcId="{28F29A49-FCBB-496A-A91D-EFF6F45A09CE}" destId="{BFCBC39F-0A70-4A33-A520-AF54D166AA4F}" srcOrd="1" destOrd="0" presId="urn:microsoft.com/office/officeart/2005/8/layout/cycle8"/>
    <dgm:cxn modelId="{5D21A0DF-99DC-416E-8FD9-D13E23051FEB}" type="presOf" srcId="{1DD90AD1-9784-405C-BC5B-C4F2DB161E70}" destId="{7835FE7D-5A88-41C8-BD95-8739A6362C46}" srcOrd="1" destOrd="0" presId="urn:microsoft.com/office/officeart/2005/8/layout/cycle8"/>
    <dgm:cxn modelId="{74E7B4F3-C772-4838-A097-18BB08F72524}" srcId="{F7E8C120-7A9A-40F2-A4E7-C2B92E08DD24}" destId="{0DB51D10-6755-48D1-84C5-361153D448C1}" srcOrd="2" destOrd="0" parTransId="{212930E8-41FF-4C69-B28E-1BF44213ECE6}" sibTransId="{E943ED00-C150-4601-9F26-72402E050005}"/>
    <dgm:cxn modelId="{B1F51CD4-DB41-49B9-99D3-D481772F506E}" type="presParOf" srcId="{53BE7166-62C2-420C-83DC-3F2FDB6A4894}" destId="{CDC868C3-F6F0-4E2F-9818-AB478DB13FC2}" srcOrd="0" destOrd="0" presId="urn:microsoft.com/office/officeart/2005/8/layout/cycle8"/>
    <dgm:cxn modelId="{36227F81-2225-43A9-A2EC-6E639839FD67}" type="presParOf" srcId="{53BE7166-62C2-420C-83DC-3F2FDB6A4894}" destId="{A8901373-751B-417C-BFC3-1C7C14CAF065}" srcOrd="1" destOrd="0" presId="urn:microsoft.com/office/officeart/2005/8/layout/cycle8"/>
    <dgm:cxn modelId="{C4DD3754-FDA1-4F8F-B2C9-E91DBD96D479}" type="presParOf" srcId="{53BE7166-62C2-420C-83DC-3F2FDB6A4894}" destId="{A168B618-9F80-47EC-88DE-EC690918EB28}" srcOrd="2" destOrd="0" presId="urn:microsoft.com/office/officeart/2005/8/layout/cycle8"/>
    <dgm:cxn modelId="{E5719122-8727-49F7-881E-ACF17EE075FC}" type="presParOf" srcId="{53BE7166-62C2-420C-83DC-3F2FDB6A4894}" destId="{32566502-5762-4B2B-B883-DE1E9B146EE5}" srcOrd="3" destOrd="0" presId="urn:microsoft.com/office/officeart/2005/8/layout/cycle8"/>
    <dgm:cxn modelId="{618049D0-0526-4D75-9E1C-158DDFC0B352}" type="presParOf" srcId="{53BE7166-62C2-420C-83DC-3F2FDB6A4894}" destId="{B2F1529C-8003-4420-8224-FD6C87EB1D5C}" srcOrd="4" destOrd="0" presId="urn:microsoft.com/office/officeart/2005/8/layout/cycle8"/>
    <dgm:cxn modelId="{3A1CF492-F91B-49AA-A907-14DB813A9B2E}" type="presParOf" srcId="{53BE7166-62C2-420C-83DC-3F2FDB6A4894}" destId="{EED90E0F-1DFA-4CDD-8E50-05FDF168BFFC}" srcOrd="5" destOrd="0" presId="urn:microsoft.com/office/officeart/2005/8/layout/cycle8"/>
    <dgm:cxn modelId="{0D533FF8-4AF6-48F8-A4DB-FAE586779E83}" type="presParOf" srcId="{53BE7166-62C2-420C-83DC-3F2FDB6A4894}" destId="{9EE50796-81D2-4B8A-A593-A451505EA4E1}" srcOrd="6" destOrd="0" presId="urn:microsoft.com/office/officeart/2005/8/layout/cycle8"/>
    <dgm:cxn modelId="{7065446C-AFCD-4B96-B1AE-3407E65CD4E2}" type="presParOf" srcId="{53BE7166-62C2-420C-83DC-3F2FDB6A4894}" destId="{7835FE7D-5A88-41C8-BD95-8739A6362C46}" srcOrd="7" destOrd="0" presId="urn:microsoft.com/office/officeart/2005/8/layout/cycle8"/>
    <dgm:cxn modelId="{56857019-E5E2-440F-A151-BEE2986A5A76}" type="presParOf" srcId="{53BE7166-62C2-420C-83DC-3F2FDB6A4894}" destId="{751EF094-3E51-4357-9724-AD62E6CB6890}" srcOrd="8" destOrd="0" presId="urn:microsoft.com/office/officeart/2005/8/layout/cycle8"/>
    <dgm:cxn modelId="{0742EE6D-7317-4337-93EF-89E4BC1FF1F6}" type="presParOf" srcId="{53BE7166-62C2-420C-83DC-3F2FDB6A4894}" destId="{9CF1E885-04E9-46F9-9FA8-CAA5E93B9A1A}" srcOrd="9" destOrd="0" presId="urn:microsoft.com/office/officeart/2005/8/layout/cycle8"/>
    <dgm:cxn modelId="{4D6547A8-B41E-4259-AE27-67DE770C11D7}" type="presParOf" srcId="{53BE7166-62C2-420C-83DC-3F2FDB6A4894}" destId="{5BAADAAF-90CB-4587-996C-1931CC40F025}" srcOrd="10" destOrd="0" presId="urn:microsoft.com/office/officeart/2005/8/layout/cycle8"/>
    <dgm:cxn modelId="{5FBFE38A-5A01-4365-A969-59C0595EE9BE}" type="presParOf" srcId="{53BE7166-62C2-420C-83DC-3F2FDB6A4894}" destId="{91F9AFD1-55EE-4C94-8073-9AA51C36BA69}" srcOrd="11" destOrd="0" presId="urn:microsoft.com/office/officeart/2005/8/layout/cycle8"/>
    <dgm:cxn modelId="{45BC4E2C-07D7-459A-9E7B-544CED716498}" type="presParOf" srcId="{53BE7166-62C2-420C-83DC-3F2FDB6A4894}" destId="{8D582DDB-EA4C-492C-9BC4-538A091C8F3D}" srcOrd="12" destOrd="0" presId="urn:microsoft.com/office/officeart/2005/8/layout/cycle8"/>
    <dgm:cxn modelId="{9913C353-8BAD-4888-936E-A5A0CB8123E1}" type="presParOf" srcId="{53BE7166-62C2-420C-83DC-3F2FDB6A4894}" destId="{8887D329-D9A7-42E5-B690-6536BAF369B8}" srcOrd="13" destOrd="0" presId="urn:microsoft.com/office/officeart/2005/8/layout/cycle8"/>
    <dgm:cxn modelId="{5EE25110-2F98-4EB1-9E42-159CD830C23C}" type="presParOf" srcId="{53BE7166-62C2-420C-83DC-3F2FDB6A4894}" destId="{A390FC95-943F-4522-9508-14F7CAD4F8AD}" srcOrd="14" destOrd="0" presId="urn:microsoft.com/office/officeart/2005/8/layout/cycle8"/>
    <dgm:cxn modelId="{818069C4-770D-4984-B5A2-6558EB2A257C}" type="presParOf" srcId="{53BE7166-62C2-420C-83DC-3F2FDB6A4894}" destId="{BFCBC39F-0A70-4A33-A520-AF54D166AA4F}" srcOrd="15" destOrd="0" presId="urn:microsoft.com/office/officeart/2005/8/layout/cycle8"/>
    <dgm:cxn modelId="{B504483C-5DBD-45F0-8F75-D8BF741F1428}" type="presParOf" srcId="{53BE7166-62C2-420C-83DC-3F2FDB6A4894}" destId="{C5430A75-E709-46C5-8E29-9C7FB792FE07}" srcOrd="16" destOrd="0" presId="urn:microsoft.com/office/officeart/2005/8/layout/cycle8"/>
    <dgm:cxn modelId="{BAE4ABCB-9E62-4728-8DB2-51B0F848C4F6}" type="presParOf" srcId="{53BE7166-62C2-420C-83DC-3F2FDB6A4894}" destId="{1848201D-4A01-426D-A574-5BE71E3E7CF5}" srcOrd="17" destOrd="0" presId="urn:microsoft.com/office/officeart/2005/8/layout/cycle8"/>
    <dgm:cxn modelId="{2746AD3B-0E25-481E-9FDE-F36E35C1A4FE}" type="presParOf" srcId="{53BE7166-62C2-420C-83DC-3F2FDB6A4894}" destId="{CA367B4E-916A-4E9B-8E9E-B2B6B24B8E0E}" srcOrd="18" destOrd="0" presId="urn:microsoft.com/office/officeart/2005/8/layout/cycle8"/>
    <dgm:cxn modelId="{4C0A94FB-44ED-4DAE-AA33-E7F02C98D046}" type="presParOf" srcId="{53BE7166-62C2-420C-83DC-3F2FDB6A4894}" destId="{EBAD920D-1DC9-4256-AD0F-6B1A93076A4E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7E8C120-7A9A-40F2-A4E7-C2B92E08DD24}" type="doc">
      <dgm:prSet loTypeId="urn:microsoft.com/office/officeart/2005/8/layout/cycle8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E37C22-8E95-4718-94B2-8BAD074E01A6}">
      <dgm:prSet phldrT="[Text]"/>
      <dgm:spPr/>
      <dgm:t>
        <a:bodyPr/>
        <a:lstStyle/>
        <a:p>
          <a:r>
            <a:rPr lang="en-GB" dirty="0"/>
            <a:t>Plan the Assessment</a:t>
          </a:r>
        </a:p>
      </dgm:t>
    </dgm:pt>
    <dgm:pt modelId="{2BA345C3-BF5C-417C-9FF3-0E9924004D49}" type="parTrans" cxnId="{7CE687A5-1BA9-475D-AA45-3BCBF2A96F9B}">
      <dgm:prSet/>
      <dgm:spPr/>
      <dgm:t>
        <a:bodyPr/>
        <a:lstStyle/>
        <a:p>
          <a:endParaRPr lang="en-GB"/>
        </a:p>
      </dgm:t>
    </dgm:pt>
    <dgm:pt modelId="{19C6CEC4-A257-4C7B-9ABF-264E1264BC56}" type="sibTrans" cxnId="{7CE687A5-1BA9-475D-AA45-3BCBF2A96F9B}">
      <dgm:prSet/>
      <dgm:spPr/>
      <dgm:t>
        <a:bodyPr/>
        <a:lstStyle/>
        <a:p>
          <a:endParaRPr lang="en-GB"/>
        </a:p>
      </dgm:t>
    </dgm:pt>
    <dgm:pt modelId="{1DD90AD1-9784-405C-BC5B-C4F2DB161E70}">
      <dgm:prSet phldrT="[Text]"/>
      <dgm:spPr/>
      <dgm:t>
        <a:bodyPr/>
        <a:lstStyle/>
        <a:p>
          <a:r>
            <a:rPr lang="en-GB" dirty="0"/>
            <a:t>Collect the Evidence</a:t>
          </a:r>
        </a:p>
      </dgm:t>
    </dgm:pt>
    <dgm:pt modelId="{5B0B046B-FD04-48A3-A438-FF4611AFB745}" type="parTrans" cxnId="{F2ACD0B8-D383-47E8-AF4F-2D99869C5E65}">
      <dgm:prSet/>
      <dgm:spPr/>
      <dgm:t>
        <a:bodyPr/>
        <a:lstStyle/>
        <a:p>
          <a:endParaRPr lang="en-GB"/>
        </a:p>
      </dgm:t>
    </dgm:pt>
    <dgm:pt modelId="{DBF9049E-5A92-4BFB-8989-8495D080DA91}" type="sibTrans" cxnId="{F2ACD0B8-D383-47E8-AF4F-2D99869C5E65}">
      <dgm:prSet/>
      <dgm:spPr/>
      <dgm:t>
        <a:bodyPr/>
        <a:lstStyle/>
        <a:p>
          <a:endParaRPr lang="en-GB"/>
        </a:p>
      </dgm:t>
    </dgm:pt>
    <dgm:pt modelId="{0DB51D10-6755-48D1-84C5-361153D448C1}">
      <dgm:prSet phldrT="[Text]"/>
      <dgm:spPr/>
      <dgm:t>
        <a:bodyPr/>
        <a:lstStyle/>
        <a:p>
          <a:r>
            <a:rPr lang="en-GB" dirty="0"/>
            <a:t>Decide &amp; Record</a:t>
          </a:r>
        </a:p>
      </dgm:t>
    </dgm:pt>
    <dgm:pt modelId="{212930E8-41FF-4C69-B28E-1BF44213ECE6}" type="parTrans" cxnId="{74E7B4F3-C772-4838-A097-18BB08F72524}">
      <dgm:prSet/>
      <dgm:spPr/>
      <dgm:t>
        <a:bodyPr/>
        <a:lstStyle/>
        <a:p>
          <a:endParaRPr lang="en-GB"/>
        </a:p>
      </dgm:t>
    </dgm:pt>
    <dgm:pt modelId="{E943ED00-C150-4601-9F26-72402E050005}" type="sibTrans" cxnId="{74E7B4F3-C772-4838-A097-18BB08F72524}">
      <dgm:prSet/>
      <dgm:spPr/>
      <dgm:t>
        <a:bodyPr/>
        <a:lstStyle/>
        <a:p>
          <a:endParaRPr lang="en-GB"/>
        </a:p>
      </dgm:t>
    </dgm:pt>
    <dgm:pt modelId="{28F29A49-FCBB-496A-A91D-EFF6F45A09CE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AB99EC19-B088-4231-81B8-1341765FA8FA}" type="parTrans" cxnId="{6B04CB4F-BEAC-463F-AFB2-ADB12C46A2A4}">
      <dgm:prSet/>
      <dgm:spPr/>
      <dgm:t>
        <a:bodyPr/>
        <a:lstStyle/>
        <a:p>
          <a:endParaRPr lang="en-GB"/>
        </a:p>
      </dgm:t>
    </dgm:pt>
    <dgm:pt modelId="{A64EE5F1-9262-463C-919C-713936070DE7}" type="sibTrans" cxnId="{6B04CB4F-BEAC-463F-AFB2-ADB12C46A2A4}">
      <dgm:prSet/>
      <dgm:spPr/>
      <dgm:t>
        <a:bodyPr/>
        <a:lstStyle/>
        <a:p>
          <a:endParaRPr lang="en-GB"/>
        </a:p>
      </dgm:t>
    </dgm:pt>
    <dgm:pt modelId="{53BE7166-62C2-420C-83DC-3F2FDB6A4894}" type="pres">
      <dgm:prSet presAssocID="{F7E8C120-7A9A-40F2-A4E7-C2B92E08DD24}" presName="compositeShape" presStyleCnt="0">
        <dgm:presLayoutVars>
          <dgm:chMax val="7"/>
          <dgm:dir/>
          <dgm:resizeHandles val="exact"/>
        </dgm:presLayoutVars>
      </dgm:prSet>
      <dgm:spPr/>
    </dgm:pt>
    <dgm:pt modelId="{CDC868C3-F6F0-4E2F-9818-AB478DB13FC2}" type="pres">
      <dgm:prSet presAssocID="{F7E8C120-7A9A-40F2-A4E7-C2B92E08DD24}" presName="wedge1" presStyleLbl="node1" presStyleIdx="0" presStyleCnt="4"/>
      <dgm:spPr/>
    </dgm:pt>
    <dgm:pt modelId="{A8901373-751B-417C-BFC3-1C7C14CAF065}" type="pres">
      <dgm:prSet presAssocID="{F7E8C120-7A9A-40F2-A4E7-C2B92E08DD24}" presName="dummy1a" presStyleCnt="0"/>
      <dgm:spPr/>
    </dgm:pt>
    <dgm:pt modelId="{A168B618-9F80-47EC-88DE-EC690918EB28}" type="pres">
      <dgm:prSet presAssocID="{F7E8C120-7A9A-40F2-A4E7-C2B92E08DD24}" presName="dummy1b" presStyleCnt="0"/>
      <dgm:spPr/>
    </dgm:pt>
    <dgm:pt modelId="{32566502-5762-4B2B-B883-DE1E9B146EE5}" type="pres">
      <dgm:prSet presAssocID="{F7E8C120-7A9A-40F2-A4E7-C2B92E08DD2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F1529C-8003-4420-8224-FD6C87EB1D5C}" type="pres">
      <dgm:prSet presAssocID="{F7E8C120-7A9A-40F2-A4E7-C2B92E08DD24}" presName="wedge2" presStyleLbl="node1" presStyleIdx="1" presStyleCnt="4"/>
      <dgm:spPr/>
    </dgm:pt>
    <dgm:pt modelId="{EED90E0F-1DFA-4CDD-8E50-05FDF168BFFC}" type="pres">
      <dgm:prSet presAssocID="{F7E8C120-7A9A-40F2-A4E7-C2B92E08DD24}" presName="dummy2a" presStyleCnt="0"/>
      <dgm:spPr/>
    </dgm:pt>
    <dgm:pt modelId="{9EE50796-81D2-4B8A-A593-A451505EA4E1}" type="pres">
      <dgm:prSet presAssocID="{F7E8C120-7A9A-40F2-A4E7-C2B92E08DD24}" presName="dummy2b" presStyleCnt="0"/>
      <dgm:spPr/>
    </dgm:pt>
    <dgm:pt modelId="{7835FE7D-5A88-41C8-BD95-8739A6362C46}" type="pres">
      <dgm:prSet presAssocID="{F7E8C120-7A9A-40F2-A4E7-C2B92E08DD2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51EF094-3E51-4357-9724-AD62E6CB6890}" type="pres">
      <dgm:prSet presAssocID="{F7E8C120-7A9A-40F2-A4E7-C2B92E08DD24}" presName="wedge3" presStyleLbl="node1" presStyleIdx="2" presStyleCnt="4"/>
      <dgm:spPr/>
    </dgm:pt>
    <dgm:pt modelId="{9CF1E885-04E9-46F9-9FA8-CAA5E93B9A1A}" type="pres">
      <dgm:prSet presAssocID="{F7E8C120-7A9A-40F2-A4E7-C2B92E08DD24}" presName="dummy3a" presStyleCnt="0"/>
      <dgm:spPr/>
    </dgm:pt>
    <dgm:pt modelId="{5BAADAAF-90CB-4587-996C-1931CC40F025}" type="pres">
      <dgm:prSet presAssocID="{F7E8C120-7A9A-40F2-A4E7-C2B92E08DD24}" presName="dummy3b" presStyleCnt="0"/>
      <dgm:spPr/>
    </dgm:pt>
    <dgm:pt modelId="{91F9AFD1-55EE-4C94-8073-9AA51C36BA69}" type="pres">
      <dgm:prSet presAssocID="{F7E8C120-7A9A-40F2-A4E7-C2B92E08DD2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582DDB-EA4C-492C-9BC4-538A091C8F3D}" type="pres">
      <dgm:prSet presAssocID="{F7E8C120-7A9A-40F2-A4E7-C2B92E08DD24}" presName="wedge4" presStyleLbl="node1" presStyleIdx="3" presStyleCnt="4"/>
      <dgm:spPr/>
    </dgm:pt>
    <dgm:pt modelId="{8887D329-D9A7-42E5-B690-6536BAF369B8}" type="pres">
      <dgm:prSet presAssocID="{F7E8C120-7A9A-40F2-A4E7-C2B92E08DD24}" presName="dummy4a" presStyleCnt="0"/>
      <dgm:spPr/>
    </dgm:pt>
    <dgm:pt modelId="{A390FC95-943F-4522-9508-14F7CAD4F8AD}" type="pres">
      <dgm:prSet presAssocID="{F7E8C120-7A9A-40F2-A4E7-C2B92E08DD24}" presName="dummy4b" presStyleCnt="0"/>
      <dgm:spPr/>
    </dgm:pt>
    <dgm:pt modelId="{BFCBC39F-0A70-4A33-A520-AF54D166AA4F}" type="pres">
      <dgm:prSet presAssocID="{F7E8C120-7A9A-40F2-A4E7-C2B92E08DD2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430A75-E709-46C5-8E29-9C7FB792FE07}" type="pres">
      <dgm:prSet presAssocID="{19C6CEC4-A257-4C7B-9ABF-264E1264BC56}" presName="arrowWedge1" presStyleLbl="fgSibTrans2D1" presStyleIdx="0" presStyleCnt="4"/>
      <dgm:spPr/>
    </dgm:pt>
    <dgm:pt modelId="{1848201D-4A01-426D-A574-5BE71E3E7CF5}" type="pres">
      <dgm:prSet presAssocID="{DBF9049E-5A92-4BFB-8989-8495D080DA91}" presName="arrowWedge2" presStyleLbl="fgSibTrans2D1" presStyleIdx="1" presStyleCnt="4"/>
      <dgm:spPr/>
    </dgm:pt>
    <dgm:pt modelId="{CA367B4E-916A-4E9B-8E9E-B2B6B24B8E0E}" type="pres">
      <dgm:prSet presAssocID="{E943ED00-C150-4601-9F26-72402E050005}" presName="arrowWedge3" presStyleLbl="fgSibTrans2D1" presStyleIdx="2" presStyleCnt="4"/>
      <dgm:spPr/>
    </dgm:pt>
    <dgm:pt modelId="{EBAD920D-1DC9-4256-AD0F-6B1A93076A4E}" type="pres">
      <dgm:prSet presAssocID="{A64EE5F1-9262-463C-919C-713936070DE7}" presName="arrowWedge4" presStyleLbl="fgSibTrans2D1" presStyleIdx="3" presStyleCnt="4"/>
      <dgm:spPr/>
    </dgm:pt>
  </dgm:ptLst>
  <dgm:cxnLst>
    <dgm:cxn modelId="{0A356822-21F1-4D92-8E31-F632187ADBA8}" type="presOf" srcId="{2FE37C22-8E95-4718-94B2-8BAD074E01A6}" destId="{32566502-5762-4B2B-B883-DE1E9B146EE5}" srcOrd="1" destOrd="0" presId="urn:microsoft.com/office/officeart/2005/8/layout/cycle8"/>
    <dgm:cxn modelId="{053FE03B-F8F8-49B3-B26F-521683EDFDE9}" type="presOf" srcId="{1DD90AD1-9784-405C-BC5B-C4F2DB161E70}" destId="{B2F1529C-8003-4420-8224-FD6C87EB1D5C}" srcOrd="0" destOrd="0" presId="urn:microsoft.com/office/officeart/2005/8/layout/cycle8"/>
    <dgm:cxn modelId="{BEB26666-3BA8-4156-A301-BAE7AD9BF788}" type="presOf" srcId="{0DB51D10-6755-48D1-84C5-361153D448C1}" destId="{91F9AFD1-55EE-4C94-8073-9AA51C36BA69}" srcOrd="1" destOrd="0" presId="urn:microsoft.com/office/officeart/2005/8/layout/cycle8"/>
    <dgm:cxn modelId="{6B04CB4F-BEAC-463F-AFB2-ADB12C46A2A4}" srcId="{F7E8C120-7A9A-40F2-A4E7-C2B92E08DD24}" destId="{28F29A49-FCBB-496A-A91D-EFF6F45A09CE}" srcOrd="3" destOrd="0" parTransId="{AB99EC19-B088-4231-81B8-1341765FA8FA}" sibTransId="{A64EE5F1-9262-463C-919C-713936070DE7}"/>
    <dgm:cxn modelId="{70FDDF79-DEE9-452E-8063-E429A3AA2D41}" type="presOf" srcId="{0DB51D10-6755-48D1-84C5-361153D448C1}" destId="{751EF094-3E51-4357-9724-AD62E6CB6890}" srcOrd="0" destOrd="0" presId="urn:microsoft.com/office/officeart/2005/8/layout/cycle8"/>
    <dgm:cxn modelId="{7CE687A5-1BA9-475D-AA45-3BCBF2A96F9B}" srcId="{F7E8C120-7A9A-40F2-A4E7-C2B92E08DD24}" destId="{2FE37C22-8E95-4718-94B2-8BAD074E01A6}" srcOrd="0" destOrd="0" parTransId="{2BA345C3-BF5C-417C-9FF3-0E9924004D49}" sibTransId="{19C6CEC4-A257-4C7B-9ABF-264E1264BC56}"/>
    <dgm:cxn modelId="{F2ACD0B8-D383-47E8-AF4F-2D99869C5E65}" srcId="{F7E8C120-7A9A-40F2-A4E7-C2B92E08DD24}" destId="{1DD90AD1-9784-405C-BC5B-C4F2DB161E70}" srcOrd="1" destOrd="0" parTransId="{5B0B046B-FD04-48A3-A438-FF4611AFB745}" sibTransId="{DBF9049E-5A92-4BFB-8989-8495D080DA91}"/>
    <dgm:cxn modelId="{CDB2BAC4-30AE-4840-98A5-5A8C615B9183}" type="presOf" srcId="{2FE37C22-8E95-4718-94B2-8BAD074E01A6}" destId="{CDC868C3-F6F0-4E2F-9818-AB478DB13FC2}" srcOrd="0" destOrd="0" presId="urn:microsoft.com/office/officeart/2005/8/layout/cycle8"/>
    <dgm:cxn modelId="{B47691C5-0097-45FB-BF47-44FF80BF639D}" type="presOf" srcId="{F7E8C120-7A9A-40F2-A4E7-C2B92E08DD24}" destId="{53BE7166-62C2-420C-83DC-3F2FDB6A4894}" srcOrd="0" destOrd="0" presId="urn:microsoft.com/office/officeart/2005/8/layout/cycle8"/>
    <dgm:cxn modelId="{EE280ED1-28C3-4A6E-A506-185CA5120D27}" type="presOf" srcId="{28F29A49-FCBB-496A-A91D-EFF6F45A09CE}" destId="{8D582DDB-EA4C-492C-9BC4-538A091C8F3D}" srcOrd="0" destOrd="0" presId="urn:microsoft.com/office/officeart/2005/8/layout/cycle8"/>
    <dgm:cxn modelId="{C4170ED6-2439-415E-9472-13C0B7C7D475}" type="presOf" srcId="{28F29A49-FCBB-496A-A91D-EFF6F45A09CE}" destId="{BFCBC39F-0A70-4A33-A520-AF54D166AA4F}" srcOrd="1" destOrd="0" presId="urn:microsoft.com/office/officeart/2005/8/layout/cycle8"/>
    <dgm:cxn modelId="{5D21A0DF-99DC-416E-8FD9-D13E23051FEB}" type="presOf" srcId="{1DD90AD1-9784-405C-BC5B-C4F2DB161E70}" destId="{7835FE7D-5A88-41C8-BD95-8739A6362C46}" srcOrd="1" destOrd="0" presId="urn:microsoft.com/office/officeart/2005/8/layout/cycle8"/>
    <dgm:cxn modelId="{74E7B4F3-C772-4838-A097-18BB08F72524}" srcId="{F7E8C120-7A9A-40F2-A4E7-C2B92E08DD24}" destId="{0DB51D10-6755-48D1-84C5-361153D448C1}" srcOrd="2" destOrd="0" parTransId="{212930E8-41FF-4C69-B28E-1BF44213ECE6}" sibTransId="{E943ED00-C150-4601-9F26-72402E050005}"/>
    <dgm:cxn modelId="{B1F51CD4-DB41-49B9-99D3-D481772F506E}" type="presParOf" srcId="{53BE7166-62C2-420C-83DC-3F2FDB6A4894}" destId="{CDC868C3-F6F0-4E2F-9818-AB478DB13FC2}" srcOrd="0" destOrd="0" presId="urn:microsoft.com/office/officeart/2005/8/layout/cycle8"/>
    <dgm:cxn modelId="{36227F81-2225-43A9-A2EC-6E639839FD67}" type="presParOf" srcId="{53BE7166-62C2-420C-83DC-3F2FDB6A4894}" destId="{A8901373-751B-417C-BFC3-1C7C14CAF065}" srcOrd="1" destOrd="0" presId="urn:microsoft.com/office/officeart/2005/8/layout/cycle8"/>
    <dgm:cxn modelId="{C4DD3754-FDA1-4F8F-B2C9-E91DBD96D479}" type="presParOf" srcId="{53BE7166-62C2-420C-83DC-3F2FDB6A4894}" destId="{A168B618-9F80-47EC-88DE-EC690918EB28}" srcOrd="2" destOrd="0" presId="urn:microsoft.com/office/officeart/2005/8/layout/cycle8"/>
    <dgm:cxn modelId="{E5719122-8727-49F7-881E-ACF17EE075FC}" type="presParOf" srcId="{53BE7166-62C2-420C-83DC-3F2FDB6A4894}" destId="{32566502-5762-4B2B-B883-DE1E9B146EE5}" srcOrd="3" destOrd="0" presId="urn:microsoft.com/office/officeart/2005/8/layout/cycle8"/>
    <dgm:cxn modelId="{618049D0-0526-4D75-9E1C-158DDFC0B352}" type="presParOf" srcId="{53BE7166-62C2-420C-83DC-3F2FDB6A4894}" destId="{B2F1529C-8003-4420-8224-FD6C87EB1D5C}" srcOrd="4" destOrd="0" presId="urn:microsoft.com/office/officeart/2005/8/layout/cycle8"/>
    <dgm:cxn modelId="{3A1CF492-F91B-49AA-A907-14DB813A9B2E}" type="presParOf" srcId="{53BE7166-62C2-420C-83DC-3F2FDB6A4894}" destId="{EED90E0F-1DFA-4CDD-8E50-05FDF168BFFC}" srcOrd="5" destOrd="0" presId="urn:microsoft.com/office/officeart/2005/8/layout/cycle8"/>
    <dgm:cxn modelId="{0D533FF8-4AF6-48F8-A4DB-FAE586779E83}" type="presParOf" srcId="{53BE7166-62C2-420C-83DC-3F2FDB6A4894}" destId="{9EE50796-81D2-4B8A-A593-A451505EA4E1}" srcOrd="6" destOrd="0" presId="urn:microsoft.com/office/officeart/2005/8/layout/cycle8"/>
    <dgm:cxn modelId="{7065446C-AFCD-4B96-B1AE-3407E65CD4E2}" type="presParOf" srcId="{53BE7166-62C2-420C-83DC-3F2FDB6A4894}" destId="{7835FE7D-5A88-41C8-BD95-8739A6362C46}" srcOrd="7" destOrd="0" presId="urn:microsoft.com/office/officeart/2005/8/layout/cycle8"/>
    <dgm:cxn modelId="{56857019-E5E2-440F-A151-BEE2986A5A76}" type="presParOf" srcId="{53BE7166-62C2-420C-83DC-3F2FDB6A4894}" destId="{751EF094-3E51-4357-9724-AD62E6CB6890}" srcOrd="8" destOrd="0" presId="urn:microsoft.com/office/officeart/2005/8/layout/cycle8"/>
    <dgm:cxn modelId="{0742EE6D-7317-4337-93EF-89E4BC1FF1F6}" type="presParOf" srcId="{53BE7166-62C2-420C-83DC-3F2FDB6A4894}" destId="{9CF1E885-04E9-46F9-9FA8-CAA5E93B9A1A}" srcOrd="9" destOrd="0" presId="urn:microsoft.com/office/officeart/2005/8/layout/cycle8"/>
    <dgm:cxn modelId="{4D6547A8-B41E-4259-AE27-67DE770C11D7}" type="presParOf" srcId="{53BE7166-62C2-420C-83DC-3F2FDB6A4894}" destId="{5BAADAAF-90CB-4587-996C-1931CC40F025}" srcOrd="10" destOrd="0" presId="urn:microsoft.com/office/officeart/2005/8/layout/cycle8"/>
    <dgm:cxn modelId="{5FBFE38A-5A01-4365-A969-59C0595EE9BE}" type="presParOf" srcId="{53BE7166-62C2-420C-83DC-3F2FDB6A4894}" destId="{91F9AFD1-55EE-4C94-8073-9AA51C36BA69}" srcOrd="11" destOrd="0" presId="urn:microsoft.com/office/officeart/2005/8/layout/cycle8"/>
    <dgm:cxn modelId="{45BC4E2C-07D7-459A-9E7B-544CED716498}" type="presParOf" srcId="{53BE7166-62C2-420C-83DC-3F2FDB6A4894}" destId="{8D582DDB-EA4C-492C-9BC4-538A091C8F3D}" srcOrd="12" destOrd="0" presId="urn:microsoft.com/office/officeart/2005/8/layout/cycle8"/>
    <dgm:cxn modelId="{9913C353-8BAD-4888-936E-A5A0CB8123E1}" type="presParOf" srcId="{53BE7166-62C2-420C-83DC-3F2FDB6A4894}" destId="{8887D329-D9A7-42E5-B690-6536BAF369B8}" srcOrd="13" destOrd="0" presId="urn:microsoft.com/office/officeart/2005/8/layout/cycle8"/>
    <dgm:cxn modelId="{5EE25110-2F98-4EB1-9E42-159CD830C23C}" type="presParOf" srcId="{53BE7166-62C2-420C-83DC-3F2FDB6A4894}" destId="{A390FC95-943F-4522-9508-14F7CAD4F8AD}" srcOrd="14" destOrd="0" presId="urn:microsoft.com/office/officeart/2005/8/layout/cycle8"/>
    <dgm:cxn modelId="{818069C4-770D-4984-B5A2-6558EB2A257C}" type="presParOf" srcId="{53BE7166-62C2-420C-83DC-3F2FDB6A4894}" destId="{BFCBC39F-0A70-4A33-A520-AF54D166AA4F}" srcOrd="15" destOrd="0" presId="urn:microsoft.com/office/officeart/2005/8/layout/cycle8"/>
    <dgm:cxn modelId="{B504483C-5DBD-45F0-8F75-D8BF741F1428}" type="presParOf" srcId="{53BE7166-62C2-420C-83DC-3F2FDB6A4894}" destId="{C5430A75-E709-46C5-8E29-9C7FB792FE07}" srcOrd="16" destOrd="0" presId="urn:microsoft.com/office/officeart/2005/8/layout/cycle8"/>
    <dgm:cxn modelId="{BAE4ABCB-9E62-4728-8DB2-51B0F848C4F6}" type="presParOf" srcId="{53BE7166-62C2-420C-83DC-3F2FDB6A4894}" destId="{1848201D-4A01-426D-A574-5BE71E3E7CF5}" srcOrd="17" destOrd="0" presId="urn:microsoft.com/office/officeart/2005/8/layout/cycle8"/>
    <dgm:cxn modelId="{2746AD3B-0E25-481E-9FDE-F36E35C1A4FE}" type="presParOf" srcId="{53BE7166-62C2-420C-83DC-3F2FDB6A4894}" destId="{CA367B4E-916A-4E9B-8E9E-B2B6B24B8E0E}" srcOrd="18" destOrd="0" presId="urn:microsoft.com/office/officeart/2005/8/layout/cycle8"/>
    <dgm:cxn modelId="{4C0A94FB-44ED-4DAE-AA33-E7F02C98D046}" type="presParOf" srcId="{53BE7166-62C2-420C-83DC-3F2FDB6A4894}" destId="{EBAD920D-1DC9-4256-AD0F-6B1A93076A4E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7E8C120-7A9A-40F2-A4E7-C2B92E08DD24}" type="doc">
      <dgm:prSet loTypeId="urn:microsoft.com/office/officeart/2005/8/layout/cycle8" loCatId="cycle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FE37C22-8E95-4718-94B2-8BAD074E01A6}">
      <dgm:prSet phldrT="[Text]"/>
      <dgm:spPr/>
      <dgm:t>
        <a:bodyPr/>
        <a:lstStyle/>
        <a:p>
          <a:r>
            <a:rPr lang="en-GB" dirty="0"/>
            <a:t>Plan the Assessment</a:t>
          </a:r>
        </a:p>
      </dgm:t>
    </dgm:pt>
    <dgm:pt modelId="{2BA345C3-BF5C-417C-9FF3-0E9924004D49}" type="parTrans" cxnId="{7CE687A5-1BA9-475D-AA45-3BCBF2A96F9B}">
      <dgm:prSet/>
      <dgm:spPr/>
      <dgm:t>
        <a:bodyPr/>
        <a:lstStyle/>
        <a:p>
          <a:endParaRPr lang="en-GB"/>
        </a:p>
      </dgm:t>
    </dgm:pt>
    <dgm:pt modelId="{19C6CEC4-A257-4C7B-9ABF-264E1264BC56}" type="sibTrans" cxnId="{7CE687A5-1BA9-475D-AA45-3BCBF2A96F9B}">
      <dgm:prSet/>
      <dgm:spPr/>
      <dgm:t>
        <a:bodyPr/>
        <a:lstStyle/>
        <a:p>
          <a:endParaRPr lang="en-GB"/>
        </a:p>
      </dgm:t>
    </dgm:pt>
    <dgm:pt modelId="{1DD90AD1-9784-405C-BC5B-C4F2DB161E70}">
      <dgm:prSet phldrT="[Text]"/>
      <dgm:spPr/>
      <dgm:t>
        <a:bodyPr/>
        <a:lstStyle/>
        <a:p>
          <a:r>
            <a:rPr lang="en-GB" dirty="0"/>
            <a:t>Collect the Evidence</a:t>
          </a:r>
        </a:p>
      </dgm:t>
    </dgm:pt>
    <dgm:pt modelId="{5B0B046B-FD04-48A3-A438-FF4611AFB745}" type="parTrans" cxnId="{F2ACD0B8-D383-47E8-AF4F-2D99869C5E65}">
      <dgm:prSet/>
      <dgm:spPr/>
      <dgm:t>
        <a:bodyPr/>
        <a:lstStyle/>
        <a:p>
          <a:endParaRPr lang="en-GB"/>
        </a:p>
      </dgm:t>
    </dgm:pt>
    <dgm:pt modelId="{DBF9049E-5A92-4BFB-8989-8495D080DA91}" type="sibTrans" cxnId="{F2ACD0B8-D383-47E8-AF4F-2D99869C5E65}">
      <dgm:prSet/>
      <dgm:spPr/>
      <dgm:t>
        <a:bodyPr/>
        <a:lstStyle/>
        <a:p>
          <a:endParaRPr lang="en-GB"/>
        </a:p>
      </dgm:t>
    </dgm:pt>
    <dgm:pt modelId="{0DB51D10-6755-48D1-84C5-361153D448C1}">
      <dgm:prSet phldrT="[Text]"/>
      <dgm:spPr/>
      <dgm:t>
        <a:bodyPr/>
        <a:lstStyle/>
        <a:p>
          <a:r>
            <a:rPr lang="en-GB" dirty="0"/>
            <a:t>Decide &amp; Record</a:t>
          </a:r>
        </a:p>
      </dgm:t>
    </dgm:pt>
    <dgm:pt modelId="{212930E8-41FF-4C69-B28E-1BF44213ECE6}" type="parTrans" cxnId="{74E7B4F3-C772-4838-A097-18BB08F72524}">
      <dgm:prSet/>
      <dgm:spPr/>
      <dgm:t>
        <a:bodyPr/>
        <a:lstStyle/>
        <a:p>
          <a:endParaRPr lang="en-GB"/>
        </a:p>
      </dgm:t>
    </dgm:pt>
    <dgm:pt modelId="{E943ED00-C150-4601-9F26-72402E050005}" type="sibTrans" cxnId="{74E7B4F3-C772-4838-A097-18BB08F72524}">
      <dgm:prSet/>
      <dgm:spPr/>
      <dgm:t>
        <a:bodyPr/>
        <a:lstStyle/>
        <a:p>
          <a:endParaRPr lang="en-GB"/>
        </a:p>
      </dgm:t>
    </dgm:pt>
    <dgm:pt modelId="{28F29A49-FCBB-496A-A91D-EFF6F45A09CE}">
      <dgm:prSet phldrT="[Text]"/>
      <dgm:spPr/>
      <dgm:t>
        <a:bodyPr/>
        <a:lstStyle/>
        <a:p>
          <a:r>
            <a:rPr lang="en-GB" dirty="0"/>
            <a:t>Feedback</a:t>
          </a:r>
        </a:p>
      </dgm:t>
    </dgm:pt>
    <dgm:pt modelId="{AB99EC19-B088-4231-81B8-1341765FA8FA}" type="parTrans" cxnId="{6B04CB4F-BEAC-463F-AFB2-ADB12C46A2A4}">
      <dgm:prSet/>
      <dgm:spPr/>
      <dgm:t>
        <a:bodyPr/>
        <a:lstStyle/>
        <a:p>
          <a:endParaRPr lang="en-GB"/>
        </a:p>
      </dgm:t>
    </dgm:pt>
    <dgm:pt modelId="{A64EE5F1-9262-463C-919C-713936070DE7}" type="sibTrans" cxnId="{6B04CB4F-BEAC-463F-AFB2-ADB12C46A2A4}">
      <dgm:prSet/>
      <dgm:spPr/>
      <dgm:t>
        <a:bodyPr/>
        <a:lstStyle/>
        <a:p>
          <a:endParaRPr lang="en-GB"/>
        </a:p>
      </dgm:t>
    </dgm:pt>
    <dgm:pt modelId="{53BE7166-62C2-420C-83DC-3F2FDB6A4894}" type="pres">
      <dgm:prSet presAssocID="{F7E8C120-7A9A-40F2-A4E7-C2B92E08DD24}" presName="compositeShape" presStyleCnt="0">
        <dgm:presLayoutVars>
          <dgm:chMax val="7"/>
          <dgm:dir/>
          <dgm:resizeHandles val="exact"/>
        </dgm:presLayoutVars>
      </dgm:prSet>
      <dgm:spPr/>
    </dgm:pt>
    <dgm:pt modelId="{CDC868C3-F6F0-4E2F-9818-AB478DB13FC2}" type="pres">
      <dgm:prSet presAssocID="{F7E8C120-7A9A-40F2-A4E7-C2B92E08DD24}" presName="wedge1" presStyleLbl="node1" presStyleIdx="0" presStyleCnt="4"/>
      <dgm:spPr/>
    </dgm:pt>
    <dgm:pt modelId="{A8901373-751B-417C-BFC3-1C7C14CAF065}" type="pres">
      <dgm:prSet presAssocID="{F7E8C120-7A9A-40F2-A4E7-C2B92E08DD24}" presName="dummy1a" presStyleCnt="0"/>
      <dgm:spPr/>
    </dgm:pt>
    <dgm:pt modelId="{A168B618-9F80-47EC-88DE-EC690918EB28}" type="pres">
      <dgm:prSet presAssocID="{F7E8C120-7A9A-40F2-A4E7-C2B92E08DD24}" presName="dummy1b" presStyleCnt="0"/>
      <dgm:spPr/>
    </dgm:pt>
    <dgm:pt modelId="{32566502-5762-4B2B-B883-DE1E9B146EE5}" type="pres">
      <dgm:prSet presAssocID="{F7E8C120-7A9A-40F2-A4E7-C2B92E08DD24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B2F1529C-8003-4420-8224-FD6C87EB1D5C}" type="pres">
      <dgm:prSet presAssocID="{F7E8C120-7A9A-40F2-A4E7-C2B92E08DD24}" presName="wedge2" presStyleLbl="node1" presStyleIdx="1" presStyleCnt="4"/>
      <dgm:spPr/>
    </dgm:pt>
    <dgm:pt modelId="{EED90E0F-1DFA-4CDD-8E50-05FDF168BFFC}" type="pres">
      <dgm:prSet presAssocID="{F7E8C120-7A9A-40F2-A4E7-C2B92E08DD24}" presName="dummy2a" presStyleCnt="0"/>
      <dgm:spPr/>
    </dgm:pt>
    <dgm:pt modelId="{9EE50796-81D2-4B8A-A593-A451505EA4E1}" type="pres">
      <dgm:prSet presAssocID="{F7E8C120-7A9A-40F2-A4E7-C2B92E08DD24}" presName="dummy2b" presStyleCnt="0"/>
      <dgm:spPr/>
    </dgm:pt>
    <dgm:pt modelId="{7835FE7D-5A88-41C8-BD95-8739A6362C46}" type="pres">
      <dgm:prSet presAssocID="{F7E8C120-7A9A-40F2-A4E7-C2B92E08DD24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751EF094-3E51-4357-9724-AD62E6CB6890}" type="pres">
      <dgm:prSet presAssocID="{F7E8C120-7A9A-40F2-A4E7-C2B92E08DD24}" presName="wedge3" presStyleLbl="node1" presStyleIdx="2" presStyleCnt="4"/>
      <dgm:spPr/>
    </dgm:pt>
    <dgm:pt modelId="{9CF1E885-04E9-46F9-9FA8-CAA5E93B9A1A}" type="pres">
      <dgm:prSet presAssocID="{F7E8C120-7A9A-40F2-A4E7-C2B92E08DD24}" presName="dummy3a" presStyleCnt="0"/>
      <dgm:spPr/>
    </dgm:pt>
    <dgm:pt modelId="{5BAADAAF-90CB-4587-996C-1931CC40F025}" type="pres">
      <dgm:prSet presAssocID="{F7E8C120-7A9A-40F2-A4E7-C2B92E08DD24}" presName="dummy3b" presStyleCnt="0"/>
      <dgm:spPr/>
    </dgm:pt>
    <dgm:pt modelId="{91F9AFD1-55EE-4C94-8073-9AA51C36BA69}" type="pres">
      <dgm:prSet presAssocID="{F7E8C120-7A9A-40F2-A4E7-C2B92E08DD24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D582DDB-EA4C-492C-9BC4-538A091C8F3D}" type="pres">
      <dgm:prSet presAssocID="{F7E8C120-7A9A-40F2-A4E7-C2B92E08DD24}" presName="wedge4" presStyleLbl="node1" presStyleIdx="3" presStyleCnt="4"/>
      <dgm:spPr/>
    </dgm:pt>
    <dgm:pt modelId="{8887D329-D9A7-42E5-B690-6536BAF369B8}" type="pres">
      <dgm:prSet presAssocID="{F7E8C120-7A9A-40F2-A4E7-C2B92E08DD24}" presName="dummy4a" presStyleCnt="0"/>
      <dgm:spPr/>
    </dgm:pt>
    <dgm:pt modelId="{A390FC95-943F-4522-9508-14F7CAD4F8AD}" type="pres">
      <dgm:prSet presAssocID="{F7E8C120-7A9A-40F2-A4E7-C2B92E08DD24}" presName="dummy4b" presStyleCnt="0"/>
      <dgm:spPr/>
    </dgm:pt>
    <dgm:pt modelId="{BFCBC39F-0A70-4A33-A520-AF54D166AA4F}" type="pres">
      <dgm:prSet presAssocID="{F7E8C120-7A9A-40F2-A4E7-C2B92E08DD24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C5430A75-E709-46C5-8E29-9C7FB792FE07}" type="pres">
      <dgm:prSet presAssocID="{19C6CEC4-A257-4C7B-9ABF-264E1264BC56}" presName="arrowWedge1" presStyleLbl="fgSibTrans2D1" presStyleIdx="0" presStyleCnt="4"/>
      <dgm:spPr/>
    </dgm:pt>
    <dgm:pt modelId="{1848201D-4A01-426D-A574-5BE71E3E7CF5}" type="pres">
      <dgm:prSet presAssocID="{DBF9049E-5A92-4BFB-8989-8495D080DA91}" presName="arrowWedge2" presStyleLbl="fgSibTrans2D1" presStyleIdx="1" presStyleCnt="4"/>
      <dgm:spPr/>
    </dgm:pt>
    <dgm:pt modelId="{CA367B4E-916A-4E9B-8E9E-B2B6B24B8E0E}" type="pres">
      <dgm:prSet presAssocID="{E943ED00-C150-4601-9F26-72402E050005}" presName="arrowWedge3" presStyleLbl="fgSibTrans2D1" presStyleIdx="2" presStyleCnt="4"/>
      <dgm:spPr/>
    </dgm:pt>
    <dgm:pt modelId="{EBAD920D-1DC9-4256-AD0F-6B1A93076A4E}" type="pres">
      <dgm:prSet presAssocID="{A64EE5F1-9262-463C-919C-713936070DE7}" presName="arrowWedge4" presStyleLbl="fgSibTrans2D1" presStyleIdx="3" presStyleCnt="4"/>
      <dgm:spPr/>
    </dgm:pt>
  </dgm:ptLst>
  <dgm:cxnLst>
    <dgm:cxn modelId="{0A356822-21F1-4D92-8E31-F632187ADBA8}" type="presOf" srcId="{2FE37C22-8E95-4718-94B2-8BAD074E01A6}" destId="{32566502-5762-4B2B-B883-DE1E9B146EE5}" srcOrd="1" destOrd="0" presId="urn:microsoft.com/office/officeart/2005/8/layout/cycle8"/>
    <dgm:cxn modelId="{053FE03B-F8F8-49B3-B26F-521683EDFDE9}" type="presOf" srcId="{1DD90AD1-9784-405C-BC5B-C4F2DB161E70}" destId="{B2F1529C-8003-4420-8224-FD6C87EB1D5C}" srcOrd="0" destOrd="0" presId="urn:microsoft.com/office/officeart/2005/8/layout/cycle8"/>
    <dgm:cxn modelId="{BEB26666-3BA8-4156-A301-BAE7AD9BF788}" type="presOf" srcId="{0DB51D10-6755-48D1-84C5-361153D448C1}" destId="{91F9AFD1-55EE-4C94-8073-9AA51C36BA69}" srcOrd="1" destOrd="0" presId="urn:microsoft.com/office/officeart/2005/8/layout/cycle8"/>
    <dgm:cxn modelId="{6B04CB4F-BEAC-463F-AFB2-ADB12C46A2A4}" srcId="{F7E8C120-7A9A-40F2-A4E7-C2B92E08DD24}" destId="{28F29A49-FCBB-496A-A91D-EFF6F45A09CE}" srcOrd="3" destOrd="0" parTransId="{AB99EC19-B088-4231-81B8-1341765FA8FA}" sibTransId="{A64EE5F1-9262-463C-919C-713936070DE7}"/>
    <dgm:cxn modelId="{70FDDF79-DEE9-452E-8063-E429A3AA2D41}" type="presOf" srcId="{0DB51D10-6755-48D1-84C5-361153D448C1}" destId="{751EF094-3E51-4357-9724-AD62E6CB6890}" srcOrd="0" destOrd="0" presId="urn:microsoft.com/office/officeart/2005/8/layout/cycle8"/>
    <dgm:cxn modelId="{7CE687A5-1BA9-475D-AA45-3BCBF2A96F9B}" srcId="{F7E8C120-7A9A-40F2-A4E7-C2B92E08DD24}" destId="{2FE37C22-8E95-4718-94B2-8BAD074E01A6}" srcOrd="0" destOrd="0" parTransId="{2BA345C3-BF5C-417C-9FF3-0E9924004D49}" sibTransId="{19C6CEC4-A257-4C7B-9ABF-264E1264BC56}"/>
    <dgm:cxn modelId="{F2ACD0B8-D383-47E8-AF4F-2D99869C5E65}" srcId="{F7E8C120-7A9A-40F2-A4E7-C2B92E08DD24}" destId="{1DD90AD1-9784-405C-BC5B-C4F2DB161E70}" srcOrd="1" destOrd="0" parTransId="{5B0B046B-FD04-48A3-A438-FF4611AFB745}" sibTransId="{DBF9049E-5A92-4BFB-8989-8495D080DA91}"/>
    <dgm:cxn modelId="{CDB2BAC4-30AE-4840-98A5-5A8C615B9183}" type="presOf" srcId="{2FE37C22-8E95-4718-94B2-8BAD074E01A6}" destId="{CDC868C3-F6F0-4E2F-9818-AB478DB13FC2}" srcOrd="0" destOrd="0" presId="urn:microsoft.com/office/officeart/2005/8/layout/cycle8"/>
    <dgm:cxn modelId="{B47691C5-0097-45FB-BF47-44FF80BF639D}" type="presOf" srcId="{F7E8C120-7A9A-40F2-A4E7-C2B92E08DD24}" destId="{53BE7166-62C2-420C-83DC-3F2FDB6A4894}" srcOrd="0" destOrd="0" presId="urn:microsoft.com/office/officeart/2005/8/layout/cycle8"/>
    <dgm:cxn modelId="{EE280ED1-28C3-4A6E-A506-185CA5120D27}" type="presOf" srcId="{28F29A49-FCBB-496A-A91D-EFF6F45A09CE}" destId="{8D582DDB-EA4C-492C-9BC4-538A091C8F3D}" srcOrd="0" destOrd="0" presId="urn:microsoft.com/office/officeart/2005/8/layout/cycle8"/>
    <dgm:cxn modelId="{C4170ED6-2439-415E-9472-13C0B7C7D475}" type="presOf" srcId="{28F29A49-FCBB-496A-A91D-EFF6F45A09CE}" destId="{BFCBC39F-0A70-4A33-A520-AF54D166AA4F}" srcOrd="1" destOrd="0" presId="urn:microsoft.com/office/officeart/2005/8/layout/cycle8"/>
    <dgm:cxn modelId="{5D21A0DF-99DC-416E-8FD9-D13E23051FEB}" type="presOf" srcId="{1DD90AD1-9784-405C-BC5B-C4F2DB161E70}" destId="{7835FE7D-5A88-41C8-BD95-8739A6362C46}" srcOrd="1" destOrd="0" presId="urn:microsoft.com/office/officeart/2005/8/layout/cycle8"/>
    <dgm:cxn modelId="{74E7B4F3-C772-4838-A097-18BB08F72524}" srcId="{F7E8C120-7A9A-40F2-A4E7-C2B92E08DD24}" destId="{0DB51D10-6755-48D1-84C5-361153D448C1}" srcOrd="2" destOrd="0" parTransId="{212930E8-41FF-4C69-B28E-1BF44213ECE6}" sibTransId="{E943ED00-C150-4601-9F26-72402E050005}"/>
    <dgm:cxn modelId="{B1F51CD4-DB41-49B9-99D3-D481772F506E}" type="presParOf" srcId="{53BE7166-62C2-420C-83DC-3F2FDB6A4894}" destId="{CDC868C3-F6F0-4E2F-9818-AB478DB13FC2}" srcOrd="0" destOrd="0" presId="urn:microsoft.com/office/officeart/2005/8/layout/cycle8"/>
    <dgm:cxn modelId="{36227F81-2225-43A9-A2EC-6E639839FD67}" type="presParOf" srcId="{53BE7166-62C2-420C-83DC-3F2FDB6A4894}" destId="{A8901373-751B-417C-BFC3-1C7C14CAF065}" srcOrd="1" destOrd="0" presId="urn:microsoft.com/office/officeart/2005/8/layout/cycle8"/>
    <dgm:cxn modelId="{C4DD3754-FDA1-4F8F-B2C9-E91DBD96D479}" type="presParOf" srcId="{53BE7166-62C2-420C-83DC-3F2FDB6A4894}" destId="{A168B618-9F80-47EC-88DE-EC690918EB28}" srcOrd="2" destOrd="0" presId="urn:microsoft.com/office/officeart/2005/8/layout/cycle8"/>
    <dgm:cxn modelId="{E5719122-8727-49F7-881E-ACF17EE075FC}" type="presParOf" srcId="{53BE7166-62C2-420C-83DC-3F2FDB6A4894}" destId="{32566502-5762-4B2B-B883-DE1E9B146EE5}" srcOrd="3" destOrd="0" presId="urn:microsoft.com/office/officeart/2005/8/layout/cycle8"/>
    <dgm:cxn modelId="{618049D0-0526-4D75-9E1C-158DDFC0B352}" type="presParOf" srcId="{53BE7166-62C2-420C-83DC-3F2FDB6A4894}" destId="{B2F1529C-8003-4420-8224-FD6C87EB1D5C}" srcOrd="4" destOrd="0" presId="urn:microsoft.com/office/officeart/2005/8/layout/cycle8"/>
    <dgm:cxn modelId="{3A1CF492-F91B-49AA-A907-14DB813A9B2E}" type="presParOf" srcId="{53BE7166-62C2-420C-83DC-3F2FDB6A4894}" destId="{EED90E0F-1DFA-4CDD-8E50-05FDF168BFFC}" srcOrd="5" destOrd="0" presId="urn:microsoft.com/office/officeart/2005/8/layout/cycle8"/>
    <dgm:cxn modelId="{0D533FF8-4AF6-48F8-A4DB-FAE586779E83}" type="presParOf" srcId="{53BE7166-62C2-420C-83DC-3F2FDB6A4894}" destId="{9EE50796-81D2-4B8A-A593-A451505EA4E1}" srcOrd="6" destOrd="0" presId="urn:microsoft.com/office/officeart/2005/8/layout/cycle8"/>
    <dgm:cxn modelId="{7065446C-AFCD-4B96-B1AE-3407E65CD4E2}" type="presParOf" srcId="{53BE7166-62C2-420C-83DC-3F2FDB6A4894}" destId="{7835FE7D-5A88-41C8-BD95-8739A6362C46}" srcOrd="7" destOrd="0" presId="urn:microsoft.com/office/officeart/2005/8/layout/cycle8"/>
    <dgm:cxn modelId="{56857019-E5E2-440F-A151-BEE2986A5A76}" type="presParOf" srcId="{53BE7166-62C2-420C-83DC-3F2FDB6A4894}" destId="{751EF094-3E51-4357-9724-AD62E6CB6890}" srcOrd="8" destOrd="0" presId="urn:microsoft.com/office/officeart/2005/8/layout/cycle8"/>
    <dgm:cxn modelId="{0742EE6D-7317-4337-93EF-89E4BC1FF1F6}" type="presParOf" srcId="{53BE7166-62C2-420C-83DC-3F2FDB6A4894}" destId="{9CF1E885-04E9-46F9-9FA8-CAA5E93B9A1A}" srcOrd="9" destOrd="0" presId="urn:microsoft.com/office/officeart/2005/8/layout/cycle8"/>
    <dgm:cxn modelId="{4D6547A8-B41E-4259-AE27-67DE770C11D7}" type="presParOf" srcId="{53BE7166-62C2-420C-83DC-3F2FDB6A4894}" destId="{5BAADAAF-90CB-4587-996C-1931CC40F025}" srcOrd="10" destOrd="0" presId="urn:microsoft.com/office/officeart/2005/8/layout/cycle8"/>
    <dgm:cxn modelId="{5FBFE38A-5A01-4365-A969-59C0595EE9BE}" type="presParOf" srcId="{53BE7166-62C2-420C-83DC-3F2FDB6A4894}" destId="{91F9AFD1-55EE-4C94-8073-9AA51C36BA69}" srcOrd="11" destOrd="0" presId="urn:microsoft.com/office/officeart/2005/8/layout/cycle8"/>
    <dgm:cxn modelId="{45BC4E2C-07D7-459A-9E7B-544CED716498}" type="presParOf" srcId="{53BE7166-62C2-420C-83DC-3F2FDB6A4894}" destId="{8D582DDB-EA4C-492C-9BC4-538A091C8F3D}" srcOrd="12" destOrd="0" presId="urn:microsoft.com/office/officeart/2005/8/layout/cycle8"/>
    <dgm:cxn modelId="{9913C353-8BAD-4888-936E-A5A0CB8123E1}" type="presParOf" srcId="{53BE7166-62C2-420C-83DC-3F2FDB6A4894}" destId="{8887D329-D9A7-42E5-B690-6536BAF369B8}" srcOrd="13" destOrd="0" presId="urn:microsoft.com/office/officeart/2005/8/layout/cycle8"/>
    <dgm:cxn modelId="{5EE25110-2F98-4EB1-9E42-159CD830C23C}" type="presParOf" srcId="{53BE7166-62C2-420C-83DC-3F2FDB6A4894}" destId="{A390FC95-943F-4522-9508-14F7CAD4F8AD}" srcOrd="14" destOrd="0" presId="urn:microsoft.com/office/officeart/2005/8/layout/cycle8"/>
    <dgm:cxn modelId="{818069C4-770D-4984-B5A2-6558EB2A257C}" type="presParOf" srcId="{53BE7166-62C2-420C-83DC-3F2FDB6A4894}" destId="{BFCBC39F-0A70-4A33-A520-AF54D166AA4F}" srcOrd="15" destOrd="0" presId="urn:microsoft.com/office/officeart/2005/8/layout/cycle8"/>
    <dgm:cxn modelId="{B504483C-5DBD-45F0-8F75-D8BF741F1428}" type="presParOf" srcId="{53BE7166-62C2-420C-83DC-3F2FDB6A4894}" destId="{C5430A75-E709-46C5-8E29-9C7FB792FE07}" srcOrd="16" destOrd="0" presId="urn:microsoft.com/office/officeart/2005/8/layout/cycle8"/>
    <dgm:cxn modelId="{BAE4ABCB-9E62-4728-8DB2-51B0F848C4F6}" type="presParOf" srcId="{53BE7166-62C2-420C-83DC-3F2FDB6A4894}" destId="{1848201D-4A01-426D-A574-5BE71E3E7CF5}" srcOrd="17" destOrd="0" presId="urn:microsoft.com/office/officeart/2005/8/layout/cycle8"/>
    <dgm:cxn modelId="{2746AD3B-0E25-481E-9FDE-F36E35C1A4FE}" type="presParOf" srcId="{53BE7166-62C2-420C-83DC-3F2FDB6A4894}" destId="{CA367B4E-916A-4E9B-8E9E-B2B6B24B8E0E}" srcOrd="18" destOrd="0" presId="urn:microsoft.com/office/officeart/2005/8/layout/cycle8"/>
    <dgm:cxn modelId="{4C0A94FB-44ED-4DAE-AA33-E7F02C98D046}" type="presParOf" srcId="{53BE7166-62C2-420C-83DC-3F2FDB6A4894}" destId="{EBAD920D-1DC9-4256-AD0F-6B1A93076A4E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C8ED5-CA91-4BD5-9C4F-0D73116ED26D}">
      <dsp:nvSpPr>
        <dsp:cNvPr id="0" name=""/>
        <dsp:cNvSpPr/>
      </dsp:nvSpPr>
      <dsp:spPr>
        <a:xfrm>
          <a:off x="2435167" y="742"/>
          <a:ext cx="1562041" cy="1330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Decide what you want them to be able to do</a:t>
          </a:r>
        </a:p>
      </dsp:txBody>
      <dsp:txXfrm>
        <a:off x="2663923" y="195535"/>
        <a:ext cx="1104529" cy="940546"/>
      </dsp:txXfrm>
    </dsp:sp>
    <dsp:sp modelId="{D703240E-2AB9-4272-815C-668AF77D58A5}">
      <dsp:nvSpPr>
        <dsp:cNvPr id="0" name=""/>
        <dsp:cNvSpPr/>
      </dsp:nvSpPr>
      <dsp:spPr>
        <a:xfrm rot="2160000">
          <a:off x="3886739" y="1044025"/>
          <a:ext cx="317923" cy="448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895847" y="1105778"/>
        <a:ext cx="222546" cy="269351"/>
      </dsp:txXfrm>
    </dsp:sp>
    <dsp:sp modelId="{53A5E071-7E05-4AC6-92EE-974FAA07ABD7}">
      <dsp:nvSpPr>
        <dsp:cNvPr id="0" name=""/>
        <dsp:cNvSpPr/>
      </dsp:nvSpPr>
      <dsp:spPr>
        <a:xfrm>
          <a:off x="4168610" y="1175916"/>
          <a:ext cx="1330132" cy="1330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Design Training</a:t>
          </a:r>
        </a:p>
      </dsp:txBody>
      <dsp:txXfrm>
        <a:off x="4363403" y="1370709"/>
        <a:ext cx="940546" cy="940546"/>
      </dsp:txXfrm>
    </dsp:sp>
    <dsp:sp modelId="{92F4D751-7919-49D7-B004-83BD2806FD97}">
      <dsp:nvSpPr>
        <dsp:cNvPr id="0" name=""/>
        <dsp:cNvSpPr/>
      </dsp:nvSpPr>
      <dsp:spPr>
        <a:xfrm rot="6480000">
          <a:off x="4350529" y="2557712"/>
          <a:ext cx="354672" cy="448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4420170" y="2596899"/>
        <a:ext cx="248270" cy="269351"/>
      </dsp:txXfrm>
    </dsp:sp>
    <dsp:sp modelId="{8831EDF9-1F33-49AC-82CB-88A41C9B25E9}">
      <dsp:nvSpPr>
        <dsp:cNvPr id="0" name=""/>
        <dsp:cNvSpPr/>
      </dsp:nvSpPr>
      <dsp:spPr>
        <a:xfrm>
          <a:off x="3550785" y="3077389"/>
          <a:ext cx="1330132" cy="1330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Organise and Deliver Training</a:t>
          </a:r>
        </a:p>
      </dsp:txBody>
      <dsp:txXfrm>
        <a:off x="3745578" y="3272182"/>
        <a:ext cx="940546" cy="940546"/>
      </dsp:txXfrm>
    </dsp:sp>
    <dsp:sp modelId="{D20D9EEE-7A5A-408A-BDB8-3CCE2A02DEB7}">
      <dsp:nvSpPr>
        <dsp:cNvPr id="0" name=""/>
        <dsp:cNvSpPr/>
      </dsp:nvSpPr>
      <dsp:spPr>
        <a:xfrm rot="10800000">
          <a:off x="3048889" y="3517995"/>
          <a:ext cx="354672" cy="448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3155291" y="3607779"/>
        <a:ext cx="248270" cy="269351"/>
      </dsp:txXfrm>
    </dsp:sp>
    <dsp:sp modelId="{E6F35417-81A9-4705-AC90-E5FD5FA7F93D}">
      <dsp:nvSpPr>
        <dsp:cNvPr id="0" name=""/>
        <dsp:cNvSpPr/>
      </dsp:nvSpPr>
      <dsp:spPr>
        <a:xfrm>
          <a:off x="1551458" y="3077389"/>
          <a:ext cx="1330132" cy="1330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Assess Learners </a:t>
          </a:r>
        </a:p>
      </dsp:txBody>
      <dsp:txXfrm>
        <a:off x="1746251" y="3272182"/>
        <a:ext cx="940546" cy="940546"/>
      </dsp:txXfrm>
    </dsp:sp>
    <dsp:sp modelId="{6424CBBD-B2CB-4639-9E36-09C37958773C}">
      <dsp:nvSpPr>
        <dsp:cNvPr id="0" name=""/>
        <dsp:cNvSpPr/>
      </dsp:nvSpPr>
      <dsp:spPr>
        <a:xfrm rot="15120000">
          <a:off x="1733377" y="2576806"/>
          <a:ext cx="354672" cy="448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 rot="10800000">
        <a:off x="1803018" y="2717187"/>
        <a:ext cx="248270" cy="269351"/>
      </dsp:txXfrm>
    </dsp:sp>
    <dsp:sp modelId="{A4CADDFC-1CAA-424F-A21E-E90F0164DD75}">
      <dsp:nvSpPr>
        <dsp:cNvPr id="0" name=""/>
        <dsp:cNvSpPr/>
      </dsp:nvSpPr>
      <dsp:spPr>
        <a:xfrm>
          <a:off x="933632" y="1175916"/>
          <a:ext cx="1330132" cy="133013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Evaluate Training &amp; Identify Shortfalls</a:t>
          </a:r>
        </a:p>
      </dsp:txBody>
      <dsp:txXfrm>
        <a:off x="1128425" y="1370709"/>
        <a:ext cx="940546" cy="940546"/>
      </dsp:txXfrm>
    </dsp:sp>
    <dsp:sp modelId="{5149BCE3-23F4-45BC-81BD-A40A4C5F8394}">
      <dsp:nvSpPr>
        <dsp:cNvPr id="0" name=""/>
        <dsp:cNvSpPr/>
      </dsp:nvSpPr>
      <dsp:spPr>
        <a:xfrm rot="19440000">
          <a:off x="2213154" y="1054603"/>
          <a:ext cx="317923" cy="44891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2222262" y="1172418"/>
        <a:ext cx="222546" cy="2693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68C3-F6F0-4E2F-9818-AB478DB13FC2}">
      <dsp:nvSpPr>
        <dsp:cNvPr id="0" name=""/>
        <dsp:cNvSpPr/>
      </dsp:nvSpPr>
      <dsp:spPr>
        <a:xfrm>
          <a:off x="1406366" y="307984"/>
          <a:ext cx="4155186" cy="415518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Plan the Assessment</a:t>
          </a:r>
        </a:p>
      </dsp:txBody>
      <dsp:txXfrm>
        <a:off x="3612078" y="1169195"/>
        <a:ext cx="1533461" cy="1137729"/>
      </dsp:txXfrm>
    </dsp:sp>
    <dsp:sp modelId="{B2F1529C-8003-4420-8224-FD6C87EB1D5C}">
      <dsp:nvSpPr>
        <dsp:cNvPr id="0" name=""/>
        <dsp:cNvSpPr/>
      </dsp:nvSpPr>
      <dsp:spPr>
        <a:xfrm>
          <a:off x="1406366" y="447479"/>
          <a:ext cx="4155186" cy="4155186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Collect the Evidence</a:t>
          </a:r>
        </a:p>
      </dsp:txBody>
      <dsp:txXfrm>
        <a:off x="3612078" y="2603724"/>
        <a:ext cx="1533461" cy="1137729"/>
      </dsp:txXfrm>
    </dsp:sp>
    <dsp:sp modelId="{751EF094-3E51-4357-9724-AD62E6CB6890}">
      <dsp:nvSpPr>
        <dsp:cNvPr id="0" name=""/>
        <dsp:cNvSpPr/>
      </dsp:nvSpPr>
      <dsp:spPr>
        <a:xfrm>
          <a:off x="1266871" y="447479"/>
          <a:ext cx="4155186" cy="4155186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Decide &amp; Record</a:t>
          </a:r>
        </a:p>
      </dsp:txBody>
      <dsp:txXfrm>
        <a:off x="1682884" y="2603724"/>
        <a:ext cx="1533461" cy="1137729"/>
      </dsp:txXfrm>
    </dsp:sp>
    <dsp:sp modelId="{8D582DDB-EA4C-492C-9BC4-538A091C8F3D}">
      <dsp:nvSpPr>
        <dsp:cNvPr id="0" name=""/>
        <dsp:cNvSpPr/>
      </dsp:nvSpPr>
      <dsp:spPr>
        <a:xfrm>
          <a:off x="1266871" y="307984"/>
          <a:ext cx="4155186" cy="415518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Feedback</a:t>
          </a:r>
        </a:p>
      </dsp:txBody>
      <dsp:txXfrm>
        <a:off x="1682884" y="1169195"/>
        <a:ext cx="1533461" cy="1137729"/>
      </dsp:txXfrm>
    </dsp:sp>
    <dsp:sp modelId="{C5430A75-E709-46C5-8E29-9C7FB792FE07}">
      <dsp:nvSpPr>
        <dsp:cNvPr id="0" name=""/>
        <dsp:cNvSpPr/>
      </dsp:nvSpPr>
      <dsp:spPr>
        <a:xfrm>
          <a:off x="1149140" y="50758"/>
          <a:ext cx="4669637" cy="466963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48201D-4A01-426D-A574-5BE71E3E7CF5}">
      <dsp:nvSpPr>
        <dsp:cNvPr id="0" name=""/>
        <dsp:cNvSpPr/>
      </dsp:nvSpPr>
      <dsp:spPr>
        <a:xfrm>
          <a:off x="1149140" y="190253"/>
          <a:ext cx="4669637" cy="466963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367B4E-916A-4E9B-8E9E-B2B6B24B8E0E}">
      <dsp:nvSpPr>
        <dsp:cNvPr id="0" name=""/>
        <dsp:cNvSpPr/>
      </dsp:nvSpPr>
      <dsp:spPr>
        <a:xfrm>
          <a:off x="1009645" y="190253"/>
          <a:ext cx="4669637" cy="466963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D920D-1DC9-4256-AD0F-6B1A93076A4E}">
      <dsp:nvSpPr>
        <dsp:cNvPr id="0" name=""/>
        <dsp:cNvSpPr/>
      </dsp:nvSpPr>
      <dsp:spPr>
        <a:xfrm>
          <a:off x="1009645" y="50758"/>
          <a:ext cx="4669637" cy="466963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68C3-F6F0-4E2F-9818-AB478DB13FC2}">
      <dsp:nvSpPr>
        <dsp:cNvPr id="0" name=""/>
        <dsp:cNvSpPr/>
      </dsp:nvSpPr>
      <dsp:spPr>
        <a:xfrm>
          <a:off x="1406366" y="307984"/>
          <a:ext cx="4155186" cy="415518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Plan the Assessment</a:t>
          </a:r>
        </a:p>
      </dsp:txBody>
      <dsp:txXfrm>
        <a:off x="3612078" y="1169195"/>
        <a:ext cx="1533461" cy="1137729"/>
      </dsp:txXfrm>
    </dsp:sp>
    <dsp:sp modelId="{B2F1529C-8003-4420-8224-FD6C87EB1D5C}">
      <dsp:nvSpPr>
        <dsp:cNvPr id="0" name=""/>
        <dsp:cNvSpPr/>
      </dsp:nvSpPr>
      <dsp:spPr>
        <a:xfrm>
          <a:off x="1406366" y="447479"/>
          <a:ext cx="4155186" cy="4155186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Collect the Evidence</a:t>
          </a:r>
        </a:p>
      </dsp:txBody>
      <dsp:txXfrm>
        <a:off x="3612078" y="2603724"/>
        <a:ext cx="1533461" cy="1137729"/>
      </dsp:txXfrm>
    </dsp:sp>
    <dsp:sp modelId="{751EF094-3E51-4357-9724-AD62E6CB6890}">
      <dsp:nvSpPr>
        <dsp:cNvPr id="0" name=""/>
        <dsp:cNvSpPr/>
      </dsp:nvSpPr>
      <dsp:spPr>
        <a:xfrm>
          <a:off x="1266871" y="447479"/>
          <a:ext cx="4155186" cy="4155186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Decide &amp; Record</a:t>
          </a:r>
        </a:p>
      </dsp:txBody>
      <dsp:txXfrm>
        <a:off x="1682884" y="2603724"/>
        <a:ext cx="1533461" cy="1137729"/>
      </dsp:txXfrm>
    </dsp:sp>
    <dsp:sp modelId="{8D582DDB-EA4C-492C-9BC4-538A091C8F3D}">
      <dsp:nvSpPr>
        <dsp:cNvPr id="0" name=""/>
        <dsp:cNvSpPr/>
      </dsp:nvSpPr>
      <dsp:spPr>
        <a:xfrm>
          <a:off x="1266871" y="307984"/>
          <a:ext cx="4155186" cy="415518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Feedback</a:t>
          </a:r>
        </a:p>
      </dsp:txBody>
      <dsp:txXfrm>
        <a:off x="1682884" y="1169195"/>
        <a:ext cx="1533461" cy="1137729"/>
      </dsp:txXfrm>
    </dsp:sp>
    <dsp:sp modelId="{C5430A75-E709-46C5-8E29-9C7FB792FE07}">
      <dsp:nvSpPr>
        <dsp:cNvPr id="0" name=""/>
        <dsp:cNvSpPr/>
      </dsp:nvSpPr>
      <dsp:spPr>
        <a:xfrm>
          <a:off x="1149140" y="50758"/>
          <a:ext cx="4669637" cy="466963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48201D-4A01-426D-A574-5BE71E3E7CF5}">
      <dsp:nvSpPr>
        <dsp:cNvPr id="0" name=""/>
        <dsp:cNvSpPr/>
      </dsp:nvSpPr>
      <dsp:spPr>
        <a:xfrm>
          <a:off x="1149140" y="190253"/>
          <a:ext cx="4669637" cy="466963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367B4E-916A-4E9B-8E9E-B2B6B24B8E0E}">
      <dsp:nvSpPr>
        <dsp:cNvPr id="0" name=""/>
        <dsp:cNvSpPr/>
      </dsp:nvSpPr>
      <dsp:spPr>
        <a:xfrm>
          <a:off x="1009645" y="190253"/>
          <a:ext cx="4669637" cy="466963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D920D-1DC9-4256-AD0F-6B1A93076A4E}">
      <dsp:nvSpPr>
        <dsp:cNvPr id="0" name=""/>
        <dsp:cNvSpPr/>
      </dsp:nvSpPr>
      <dsp:spPr>
        <a:xfrm>
          <a:off x="1009645" y="50758"/>
          <a:ext cx="4669637" cy="466963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68C3-F6F0-4E2F-9818-AB478DB13FC2}">
      <dsp:nvSpPr>
        <dsp:cNvPr id="0" name=""/>
        <dsp:cNvSpPr/>
      </dsp:nvSpPr>
      <dsp:spPr>
        <a:xfrm>
          <a:off x="1406366" y="307984"/>
          <a:ext cx="4155186" cy="415518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Plan the Assessment</a:t>
          </a:r>
        </a:p>
      </dsp:txBody>
      <dsp:txXfrm>
        <a:off x="3612078" y="1169195"/>
        <a:ext cx="1533461" cy="1137729"/>
      </dsp:txXfrm>
    </dsp:sp>
    <dsp:sp modelId="{B2F1529C-8003-4420-8224-FD6C87EB1D5C}">
      <dsp:nvSpPr>
        <dsp:cNvPr id="0" name=""/>
        <dsp:cNvSpPr/>
      </dsp:nvSpPr>
      <dsp:spPr>
        <a:xfrm>
          <a:off x="1406366" y="447479"/>
          <a:ext cx="4155186" cy="4155186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Collect the Evidence</a:t>
          </a:r>
        </a:p>
      </dsp:txBody>
      <dsp:txXfrm>
        <a:off x="3612078" y="2603724"/>
        <a:ext cx="1533461" cy="1137729"/>
      </dsp:txXfrm>
    </dsp:sp>
    <dsp:sp modelId="{751EF094-3E51-4357-9724-AD62E6CB6890}">
      <dsp:nvSpPr>
        <dsp:cNvPr id="0" name=""/>
        <dsp:cNvSpPr/>
      </dsp:nvSpPr>
      <dsp:spPr>
        <a:xfrm>
          <a:off x="1266871" y="447479"/>
          <a:ext cx="4155186" cy="4155186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Decide &amp; Record</a:t>
          </a:r>
        </a:p>
      </dsp:txBody>
      <dsp:txXfrm>
        <a:off x="1682884" y="2603724"/>
        <a:ext cx="1533461" cy="1137729"/>
      </dsp:txXfrm>
    </dsp:sp>
    <dsp:sp modelId="{8D582DDB-EA4C-492C-9BC4-538A091C8F3D}">
      <dsp:nvSpPr>
        <dsp:cNvPr id="0" name=""/>
        <dsp:cNvSpPr/>
      </dsp:nvSpPr>
      <dsp:spPr>
        <a:xfrm>
          <a:off x="1266871" y="307984"/>
          <a:ext cx="4155186" cy="415518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Feedback</a:t>
          </a:r>
        </a:p>
      </dsp:txBody>
      <dsp:txXfrm>
        <a:off x="1682884" y="1169195"/>
        <a:ext cx="1533461" cy="1137729"/>
      </dsp:txXfrm>
    </dsp:sp>
    <dsp:sp modelId="{C5430A75-E709-46C5-8E29-9C7FB792FE07}">
      <dsp:nvSpPr>
        <dsp:cNvPr id="0" name=""/>
        <dsp:cNvSpPr/>
      </dsp:nvSpPr>
      <dsp:spPr>
        <a:xfrm>
          <a:off x="1149140" y="50758"/>
          <a:ext cx="4669637" cy="466963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48201D-4A01-426D-A574-5BE71E3E7CF5}">
      <dsp:nvSpPr>
        <dsp:cNvPr id="0" name=""/>
        <dsp:cNvSpPr/>
      </dsp:nvSpPr>
      <dsp:spPr>
        <a:xfrm>
          <a:off x="1149140" y="190253"/>
          <a:ext cx="4669637" cy="466963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367B4E-916A-4E9B-8E9E-B2B6B24B8E0E}">
      <dsp:nvSpPr>
        <dsp:cNvPr id="0" name=""/>
        <dsp:cNvSpPr/>
      </dsp:nvSpPr>
      <dsp:spPr>
        <a:xfrm>
          <a:off x="1009645" y="190253"/>
          <a:ext cx="4669637" cy="466963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D920D-1DC9-4256-AD0F-6B1A93076A4E}">
      <dsp:nvSpPr>
        <dsp:cNvPr id="0" name=""/>
        <dsp:cNvSpPr/>
      </dsp:nvSpPr>
      <dsp:spPr>
        <a:xfrm>
          <a:off x="1009645" y="50758"/>
          <a:ext cx="4669637" cy="466963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C868C3-F6F0-4E2F-9818-AB478DB13FC2}">
      <dsp:nvSpPr>
        <dsp:cNvPr id="0" name=""/>
        <dsp:cNvSpPr/>
      </dsp:nvSpPr>
      <dsp:spPr>
        <a:xfrm>
          <a:off x="1406366" y="307984"/>
          <a:ext cx="4155186" cy="4155186"/>
        </a:xfrm>
        <a:prstGeom prst="pie">
          <a:avLst>
            <a:gd name="adj1" fmla="val 1620000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Plan the Assessment</a:t>
          </a:r>
        </a:p>
      </dsp:txBody>
      <dsp:txXfrm>
        <a:off x="3612078" y="1169195"/>
        <a:ext cx="1533461" cy="1137729"/>
      </dsp:txXfrm>
    </dsp:sp>
    <dsp:sp modelId="{B2F1529C-8003-4420-8224-FD6C87EB1D5C}">
      <dsp:nvSpPr>
        <dsp:cNvPr id="0" name=""/>
        <dsp:cNvSpPr/>
      </dsp:nvSpPr>
      <dsp:spPr>
        <a:xfrm>
          <a:off x="1406366" y="447479"/>
          <a:ext cx="4155186" cy="4155186"/>
        </a:xfrm>
        <a:prstGeom prst="pie">
          <a:avLst>
            <a:gd name="adj1" fmla="val 0"/>
            <a:gd name="adj2" fmla="val 54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Collect the Evidence</a:t>
          </a:r>
        </a:p>
      </dsp:txBody>
      <dsp:txXfrm>
        <a:off x="3612078" y="2603724"/>
        <a:ext cx="1533461" cy="1137729"/>
      </dsp:txXfrm>
    </dsp:sp>
    <dsp:sp modelId="{751EF094-3E51-4357-9724-AD62E6CB6890}">
      <dsp:nvSpPr>
        <dsp:cNvPr id="0" name=""/>
        <dsp:cNvSpPr/>
      </dsp:nvSpPr>
      <dsp:spPr>
        <a:xfrm>
          <a:off x="1266871" y="447479"/>
          <a:ext cx="4155186" cy="4155186"/>
        </a:xfrm>
        <a:prstGeom prst="pie">
          <a:avLst>
            <a:gd name="adj1" fmla="val 5400000"/>
            <a:gd name="adj2" fmla="val 10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Decide &amp; Record</a:t>
          </a:r>
        </a:p>
      </dsp:txBody>
      <dsp:txXfrm>
        <a:off x="1682884" y="2603724"/>
        <a:ext cx="1533461" cy="1137729"/>
      </dsp:txXfrm>
    </dsp:sp>
    <dsp:sp modelId="{8D582DDB-EA4C-492C-9BC4-538A091C8F3D}">
      <dsp:nvSpPr>
        <dsp:cNvPr id="0" name=""/>
        <dsp:cNvSpPr/>
      </dsp:nvSpPr>
      <dsp:spPr>
        <a:xfrm>
          <a:off x="1266871" y="307984"/>
          <a:ext cx="4155186" cy="4155186"/>
        </a:xfrm>
        <a:prstGeom prst="pie">
          <a:avLst>
            <a:gd name="adj1" fmla="val 108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100" kern="1200" dirty="0"/>
            <a:t>Feedback</a:t>
          </a:r>
        </a:p>
      </dsp:txBody>
      <dsp:txXfrm>
        <a:off x="1682884" y="1169195"/>
        <a:ext cx="1533461" cy="1137729"/>
      </dsp:txXfrm>
    </dsp:sp>
    <dsp:sp modelId="{C5430A75-E709-46C5-8E29-9C7FB792FE07}">
      <dsp:nvSpPr>
        <dsp:cNvPr id="0" name=""/>
        <dsp:cNvSpPr/>
      </dsp:nvSpPr>
      <dsp:spPr>
        <a:xfrm>
          <a:off x="1149140" y="50758"/>
          <a:ext cx="4669637" cy="4669637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848201D-4A01-426D-A574-5BE71E3E7CF5}">
      <dsp:nvSpPr>
        <dsp:cNvPr id="0" name=""/>
        <dsp:cNvSpPr/>
      </dsp:nvSpPr>
      <dsp:spPr>
        <a:xfrm>
          <a:off x="1149140" y="190253"/>
          <a:ext cx="4669637" cy="4669637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367B4E-916A-4E9B-8E9E-B2B6B24B8E0E}">
      <dsp:nvSpPr>
        <dsp:cNvPr id="0" name=""/>
        <dsp:cNvSpPr/>
      </dsp:nvSpPr>
      <dsp:spPr>
        <a:xfrm>
          <a:off x="1009645" y="190253"/>
          <a:ext cx="4669637" cy="4669637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BAD920D-1DC9-4256-AD0F-6B1A93076A4E}">
      <dsp:nvSpPr>
        <dsp:cNvPr id="0" name=""/>
        <dsp:cNvSpPr/>
      </dsp:nvSpPr>
      <dsp:spPr>
        <a:xfrm>
          <a:off x="1009645" y="50758"/>
          <a:ext cx="4669637" cy="4669637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9798" y="0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98052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9798" y="9498052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62FBD7C-0A3F-4F9F-AD63-4F3D64DA81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88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9798" y="0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71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5038" y="750888"/>
            <a:ext cx="4995862" cy="37480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5247" y="4747394"/>
            <a:ext cx="5033857" cy="4498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98052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9798" y="9498052"/>
            <a:ext cx="2974552" cy="498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49" tIns="46525" rIns="93049" bIns="46525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CD27E9FA-8076-4A7D-A2A8-A71253161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8141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5038" y="750888"/>
            <a:ext cx="4997450" cy="3748087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/>
              <a:t>Intro slide only.  </a:t>
            </a:r>
          </a:p>
          <a:p>
            <a:pPr eaLnBrk="1" hangingPunct="1"/>
            <a:r>
              <a:rPr lang="en-GB" dirty="0"/>
              <a:t>Introduce</a:t>
            </a:r>
            <a:r>
              <a:rPr lang="en-GB" baseline="0" dirty="0"/>
              <a:t> self briefly then move onto domestics.</a:t>
            </a:r>
          </a:p>
          <a:p>
            <a:pPr eaLnBrk="1" hangingPunct="1"/>
            <a:r>
              <a:rPr lang="en-GB" baseline="0" dirty="0"/>
              <a:t>Come back to this slide again after</a:t>
            </a:r>
            <a:endParaRPr lang="en-GB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E24EF-6F64-4CF0-B729-A30559C5CBE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Get the definition for level 6</a:t>
            </a:r>
          </a:p>
          <a:p>
            <a:endParaRPr lang="en-GB" dirty="0"/>
          </a:p>
          <a:p>
            <a:r>
              <a:rPr lang="en-GB" dirty="0"/>
              <a:t>_</a:t>
            </a:r>
            <a:r>
              <a:rPr lang="en-GB" baseline="0" dirty="0"/>
              <a:t>  HANDOUTS of pages from Regulatory Arrangements for QCF</a:t>
            </a:r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Quick whizz through definitions, more detail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So now you</a:t>
            </a:r>
            <a:r>
              <a:rPr lang="en-GB" baseline="0" dirty="0"/>
              <a:t> understand the make up of a QCF qualification, this is how the QCF ASSESSOR Qualification is made up....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53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Risk:  PPE, site induction, </a:t>
            </a:r>
            <a:r>
              <a:rPr lang="en-GB" dirty="0" err="1"/>
              <a:t>cscs</a:t>
            </a:r>
            <a:r>
              <a:rPr lang="en-GB" dirty="0"/>
              <a:t> card, etc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497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GB" dirty="0"/>
              <a:t>Not much to say here but it is part of the syllabus so I am obliged to spend a minute on the subject!</a:t>
            </a:r>
          </a:p>
          <a:p>
            <a:pPr eaLnBrk="1" hangingPunct="1"/>
            <a:r>
              <a:rPr lang="en-GB" dirty="0"/>
              <a:t>Already alluded to the benefit of getting the learner on side at induction and during planning </a:t>
            </a:r>
          </a:p>
          <a:p>
            <a:pPr defTabSz="930493" eaLnBrk="1" hangingPunct="1">
              <a:buFontTx/>
              <a:buChar char="-"/>
              <a:defRPr/>
            </a:pPr>
            <a:r>
              <a:rPr lang="en-GB" dirty="0"/>
              <a:t>Makes the whole experience more enjoyable</a:t>
            </a:r>
            <a:r>
              <a:rPr lang="en-GB" baseline="0" dirty="0"/>
              <a:t> and the candidate</a:t>
            </a:r>
            <a:r>
              <a:rPr lang="en-GB" dirty="0"/>
              <a:t> is more likely to succeed.</a:t>
            </a:r>
          </a:p>
          <a:p>
            <a:pPr defTabSz="930493" eaLnBrk="1" hangingPunct="1">
              <a:buFontTx/>
              <a:buChar char="-"/>
              <a:defRPr/>
            </a:pPr>
            <a:r>
              <a:rPr lang="en-GB" dirty="0"/>
              <a:t> Involving others, </a:t>
            </a:r>
            <a:r>
              <a:rPr lang="en-GB" dirty="0" err="1"/>
              <a:t>eg</a:t>
            </a:r>
            <a:r>
              <a:rPr lang="en-GB" dirty="0"/>
              <a:t> witnesses, makes it easier for you and also, makes</a:t>
            </a:r>
            <a:r>
              <a:rPr lang="en-GB" baseline="0" dirty="0"/>
              <a:t> it harder for candidates to blag their way through.</a:t>
            </a:r>
            <a:br>
              <a:rPr lang="en-GB" baseline="0" dirty="0"/>
            </a:br>
            <a:r>
              <a:rPr lang="en-GB" baseline="0" dirty="0" err="1"/>
              <a:t>ie</a:t>
            </a:r>
            <a:r>
              <a:rPr lang="en-GB" baseline="0" dirty="0"/>
              <a:t> you could find out that some of the evidence provided by the candidate was nothing to do with him</a:t>
            </a:r>
            <a:endParaRPr lang="en-GB" dirty="0"/>
          </a:p>
          <a:p>
            <a:pPr eaLnBrk="1" hangingPunct="1"/>
            <a:endParaRPr lang="en-GB" b="1" dirty="0"/>
          </a:p>
          <a:p>
            <a:pPr eaLnBrk="1" hangingPunct="1"/>
            <a:r>
              <a:rPr lang="en-GB" b="1" dirty="0"/>
              <a:t>K&amp;U Question 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0275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9232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5038" y="750888"/>
            <a:ext cx="4997450" cy="3748087"/>
          </a:xfrm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dirty="0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4B4A696-9647-49B5-B63F-9EF2C0EFD60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579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903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309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854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25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pro’s &amp; con’s</a:t>
            </a:r>
          </a:p>
          <a:p>
            <a:endParaRPr lang="en-GB" dirty="0"/>
          </a:p>
          <a:p>
            <a:r>
              <a:rPr lang="en-GB" dirty="0"/>
              <a:t>Ask which</a:t>
            </a:r>
            <a:r>
              <a:rPr lang="en-GB" baseline="0" dirty="0"/>
              <a:t> of these methods they could see themselves using for Manager </a:t>
            </a:r>
            <a:r>
              <a:rPr lang="en-GB" baseline="0" dirty="0" err="1"/>
              <a:t>qual</a:t>
            </a:r>
            <a:r>
              <a:rPr lang="en-GB" baseline="0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35038" y="750888"/>
            <a:ext cx="4997450" cy="3748087"/>
          </a:xfrm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GB" dirty="0"/>
              <a:t>3 things required to be an assessor:</a:t>
            </a:r>
            <a:br>
              <a:rPr lang="en-GB" dirty="0"/>
            </a:br>
            <a:r>
              <a:rPr lang="en-GB" dirty="0"/>
              <a:t>you need to have ‘occupational expertise’</a:t>
            </a:r>
          </a:p>
          <a:p>
            <a:pPr eaLnBrk="1" hangingPunct="1"/>
            <a:r>
              <a:rPr lang="en-GB" dirty="0"/>
              <a:t>Emphasise</a:t>
            </a:r>
            <a:r>
              <a:rPr lang="en-GB" baseline="0" dirty="0"/>
              <a:t> only one assessor qualification  - allows you to assess anything that you have vocational experience in.</a:t>
            </a:r>
          </a:p>
          <a:p>
            <a:pPr marL="232623" indent="-232623" eaLnBrk="1" hangingPunct="1">
              <a:buAutoNum type="arabicPeriod" startAt="3"/>
            </a:pPr>
            <a:r>
              <a:rPr lang="en-GB" baseline="0" dirty="0"/>
              <a:t>Cannot work independently.... Can be self-employed but your candidates must be registered through an approved centre.</a:t>
            </a:r>
          </a:p>
          <a:p>
            <a:pPr marL="232623" indent="-232623" eaLnBrk="1" hangingPunct="1"/>
            <a:r>
              <a:rPr lang="en-GB" baseline="0" dirty="0"/>
              <a:t>I am here to help you achieve no. 2.    no.1 &amp; no.3 are up to you.</a:t>
            </a:r>
            <a:endParaRPr lang="en-GB" dirty="0"/>
          </a:p>
          <a:p>
            <a:pPr eaLnBrk="1" hangingPunct="1"/>
            <a:endParaRPr lang="en-GB" dirty="0"/>
          </a:p>
          <a:p>
            <a:pPr eaLnBrk="1" hangingPunct="1"/>
            <a:endParaRPr lang="en-GB" dirty="0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B6E24EF-6F64-4CF0-B729-A30559C5CBE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2088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discussed the Methods of Collecting the Evidence </a:t>
            </a:r>
          </a:p>
          <a:p>
            <a:r>
              <a:rPr lang="en-US" dirty="0"/>
              <a:t>Which do you think was most reliable?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125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buFontTx/>
              <a:buChar char="-"/>
            </a:pPr>
            <a:r>
              <a:rPr lang="en-GB" dirty="0"/>
              <a:t>Discuss prospects outside (is a disadvantage to employer)</a:t>
            </a:r>
          </a:p>
          <a:p>
            <a:pPr eaLnBrk="1" hangingPunct="1">
              <a:buFontTx/>
              <a:buChar char="-"/>
            </a:pPr>
            <a:endParaRPr lang="en-GB" dirty="0"/>
          </a:p>
          <a:p>
            <a:pPr eaLnBrk="1" hangingPunct="1">
              <a:buFontTx/>
              <a:buChar char="-"/>
            </a:pPr>
            <a:r>
              <a:rPr lang="en-GB" dirty="0"/>
              <a:t>Emphasise that,</a:t>
            </a:r>
            <a:r>
              <a:rPr lang="en-GB" baseline="0" dirty="0"/>
              <a:t> as an assessor, you should be promoting the pro’s and reducing the con’s.</a:t>
            </a:r>
          </a:p>
          <a:p>
            <a:pPr eaLnBrk="1" hangingPunct="1">
              <a:buFontTx/>
              <a:buChar char="-"/>
            </a:pPr>
            <a:endParaRPr lang="en-GB" baseline="0" dirty="0"/>
          </a:p>
          <a:p>
            <a:pPr eaLnBrk="1" hangingPunct="1">
              <a:buFontTx/>
              <a:buChar char="-"/>
            </a:pPr>
            <a:r>
              <a:rPr lang="en-GB" baseline="0" dirty="0"/>
              <a:t> by your attitude and changing the attitude of others </a:t>
            </a:r>
            <a:r>
              <a:rPr lang="en-GB" baseline="0" dirty="0" err="1"/>
              <a:t>eg</a:t>
            </a:r>
            <a:r>
              <a:rPr lang="en-GB" baseline="0" dirty="0"/>
              <a:t> the candidates and their supervisors</a:t>
            </a:r>
          </a:p>
          <a:p>
            <a:pPr eaLnBrk="1" hangingPunct="1">
              <a:buFontTx/>
              <a:buChar char="-"/>
            </a:pPr>
            <a:r>
              <a:rPr lang="en-GB" baseline="0" dirty="0"/>
              <a:t> by your actions by reducing time &amp; disruption &amp; workload and maximising success rate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endParaRPr lang="en-GB" dirty="0"/>
          </a:p>
          <a:p>
            <a:pPr algn="ctr">
              <a:spcBef>
                <a:spcPct val="150000"/>
              </a:spcBef>
            </a:pPr>
            <a:r>
              <a:rPr lang="en-GB" b="1" dirty="0">
                <a:latin typeface="Arial" charset="0"/>
                <a:cs typeface="Times New Roman" charset="0"/>
              </a:rPr>
              <a:t>“</a:t>
            </a:r>
            <a:r>
              <a:rPr lang="en-GB" b="1" i="1" dirty="0">
                <a:latin typeface="Arial" charset="0"/>
                <a:cs typeface="Times New Roman" charset="0"/>
              </a:rPr>
              <a:t>being able to perform WHOLE work roles</a:t>
            </a:r>
          </a:p>
          <a:p>
            <a:pPr algn="ctr">
              <a:spcBef>
                <a:spcPct val="150000"/>
              </a:spcBef>
            </a:pPr>
            <a:r>
              <a:rPr lang="en-GB" b="1" i="1" dirty="0">
                <a:latin typeface="Arial" charset="0"/>
                <a:cs typeface="Times New Roman" charset="0"/>
              </a:rPr>
              <a:t>to the standards expected in employment</a:t>
            </a:r>
          </a:p>
          <a:p>
            <a:pPr algn="ctr">
              <a:spcBef>
                <a:spcPct val="150000"/>
              </a:spcBef>
            </a:pPr>
            <a:r>
              <a:rPr lang="en-GB" b="1" i="1" dirty="0">
                <a:latin typeface="Arial" charset="0"/>
                <a:cs typeface="Times New Roman" charset="0"/>
              </a:rPr>
              <a:t>in real working environments</a:t>
            </a:r>
            <a:r>
              <a:rPr lang="en-GB" b="1" dirty="0">
                <a:latin typeface="Arial" charset="0"/>
                <a:cs typeface="Times New Roman" charset="0"/>
              </a:rPr>
              <a:t>”</a:t>
            </a:r>
          </a:p>
          <a:p>
            <a:pPr algn="r">
              <a:spcBef>
                <a:spcPct val="150000"/>
              </a:spcBef>
            </a:pPr>
            <a:r>
              <a:rPr lang="en-GB" sz="1100" b="1" dirty="0">
                <a:latin typeface="Arial" charset="0"/>
                <a:cs typeface="Times New Roman" charset="0"/>
              </a:rPr>
              <a:t>NCVQ, 1986</a:t>
            </a:r>
          </a:p>
          <a:p>
            <a:pPr algn="ctr">
              <a:spcBef>
                <a:spcPct val="150000"/>
              </a:spcBef>
            </a:pPr>
            <a:r>
              <a:rPr lang="en-GB" sz="1100" b="1" dirty="0">
                <a:latin typeface="Arial" charset="0"/>
                <a:cs typeface="Times New Roman" charset="0"/>
              </a:rPr>
              <a:t>or.....</a:t>
            </a:r>
          </a:p>
          <a:p>
            <a:pPr>
              <a:spcBef>
                <a:spcPct val="150000"/>
              </a:spcBef>
            </a:pPr>
            <a:r>
              <a:rPr lang="en-GB" sz="1100" b="1" dirty="0">
                <a:latin typeface="Arial" charset="0"/>
                <a:cs typeface="Times New Roman" charset="0"/>
              </a:rPr>
              <a:t>	a practical SKILL plus the</a:t>
            </a:r>
          </a:p>
          <a:p>
            <a:pPr algn="ctr">
              <a:spcBef>
                <a:spcPct val="150000"/>
              </a:spcBef>
            </a:pPr>
            <a:r>
              <a:rPr lang="en-GB" sz="1100" b="1" dirty="0">
                <a:latin typeface="Arial" charset="0"/>
                <a:cs typeface="Times New Roman" charset="0"/>
              </a:rPr>
              <a:t>       Underpinning  KNOWLEDGE &amp; UNDERSTANDING</a:t>
            </a:r>
          </a:p>
          <a:p>
            <a:pPr algn="ctr">
              <a:spcBef>
                <a:spcPct val="150000"/>
              </a:spcBef>
            </a:pPr>
            <a:endParaRPr lang="en-GB" sz="1100" b="1" dirty="0">
              <a:latin typeface="Arial" charset="0"/>
              <a:cs typeface="Times New Roman" charset="0"/>
            </a:endParaRPr>
          </a:p>
          <a:p>
            <a:pPr algn="l">
              <a:spcBef>
                <a:spcPct val="150000"/>
              </a:spcBef>
            </a:pPr>
            <a:r>
              <a:rPr lang="en-GB" sz="1100" dirty="0">
                <a:latin typeface="Arial" charset="0"/>
                <a:cs typeface="Times New Roman" charset="0"/>
              </a:rPr>
              <a:t>A</a:t>
            </a:r>
          </a:p>
          <a:p>
            <a:pPr eaLnBrk="1" hangingPunct="1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963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Explain data protection act implications</a:t>
            </a:r>
          </a:p>
          <a:p>
            <a:endParaRPr lang="en-GB" dirty="0"/>
          </a:p>
          <a:p>
            <a:r>
              <a:rPr lang="en-GB" dirty="0"/>
              <a:t>and how to deal with sensitive (personal</a:t>
            </a:r>
            <a:r>
              <a:rPr lang="en-GB" baseline="0" dirty="0"/>
              <a:t> or industrial) evidence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56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Must include what happens to go forward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b="0" dirty="0"/>
              <a:t>That’s all the theory complete</a:t>
            </a:r>
          </a:p>
          <a:p>
            <a:endParaRPr lang="en-GB" b="1" dirty="0"/>
          </a:p>
          <a:p>
            <a:r>
              <a:rPr lang="en-GB" b="1" dirty="0"/>
              <a:t>K&amp;U 6,7,8 &amp; 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73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Put slide on whilst candidates coming back from tea break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9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Elicit some issues, then reveal graphic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8933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Your awarding body are trusting you to decide if people are competent and deserve the qualification</a:t>
            </a:r>
          </a:p>
          <a:p>
            <a:r>
              <a:rPr lang="en-GB" dirty="0"/>
              <a:t>(you are the best people to do so because you are occupational</a:t>
            </a:r>
            <a:r>
              <a:rPr lang="en-GB" baseline="0" dirty="0"/>
              <a:t> experts!)</a:t>
            </a:r>
          </a:p>
          <a:p>
            <a:endParaRPr lang="en-GB" baseline="0" dirty="0"/>
          </a:p>
          <a:p>
            <a:r>
              <a:rPr lang="en-GB" baseline="0" dirty="0"/>
              <a:t>However, the trust only goes so far because there will always exist an element of ineptitude and corruption</a:t>
            </a:r>
          </a:p>
          <a:p>
            <a:endParaRPr lang="en-GB" baseline="0" dirty="0"/>
          </a:p>
          <a:p>
            <a:r>
              <a:rPr lang="en-GB" baseline="0" dirty="0"/>
              <a:t>Centres have a portfolio to prove they are competently self </a:t>
            </a:r>
            <a:r>
              <a:rPr lang="en-GB" baseline="0" dirty="0" err="1"/>
              <a:t>QA’ing</a:t>
            </a:r>
            <a:endParaRPr lang="en-GB" baseline="0" dirty="0"/>
          </a:p>
          <a:p>
            <a:endParaRPr lang="en-GB" baseline="0" dirty="0"/>
          </a:p>
          <a:p>
            <a:r>
              <a:rPr lang="en-GB" baseline="0" dirty="0"/>
              <a:t>EQA (EV) will periodically check that the centre is doing proper QA and will conduct its own QA check.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AF150C-8E3E-452E-A3D2-17440F31BFFB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5038" y="750888"/>
            <a:ext cx="4997450" cy="3748087"/>
          </a:xfrm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86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More details later but just to give you an idea......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52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73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One of the</a:t>
            </a:r>
            <a:r>
              <a:rPr lang="en-GB" baseline="0" dirty="0"/>
              <a:t> most significant changes to the QCF is the inclusion of  a framework to teach (not just assess)</a:t>
            </a:r>
          </a:p>
          <a:p>
            <a:endParaRPr lang="en-GB" baseline="0" dirty="0"/>
          </a:p>
          <a:p>
            <a:r>
              <a:rPr lang="en-GB" baseline="0" dirty="0"/>
              <a:t>Accommodates apprenticeships and funding requirements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359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35038" y="750888"/>
            <a:ext cx="4997450" cy="3748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Concept is, that whatever</a:t>
            </a:r>
            <a:r>
              <a:rPr lang="en-GB" baseline="0" dirty="0"/>
              <a:t> your vocation, at whatever level you work ,there should be a QCF qualification to suit you.</a:t>
            </a:r>
          </a:p>
          <a:p>
            <a:endParaRPr lang="en-GB" baseline="0" dirty="0"/>
          </a:p>
          <a:p>
            <a:r>
              <a:rPr lang="en-GB" baseline="0" dirty="0"/>
              <a:t>The credits you gain can be used towards other qualifications provided they meet the:</a:t>
            </a:r>
            <a:endParaRPr lang="en-GB" dirty="0"/>
          </a:p>
          <a:p>
            <a:endParaRPr lang="en-GB" dirty="0"/>
          </a:p>
          <a:p>
            <a:r>
              <a:rPr lang="en-GB" dirty="0"/>
              <a:t>- Rules of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D27E9FA-8076-4A7D-A2A8-A712531612B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4233" y="2438405"/>
            <a:ext cx="9148233" cy="1063229"/>
            <a:chOff x="-2" y="1536"/>
            <a:chExt cx="5762" cy="67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 flipH="1">
              <a:off x="-2" y="1562"/>
              <a:ext cx="5762" cy="639"/>
              <a:chOff x="-2" y="1562"/>
              <a:chExt cx="5762" cy="639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ltGray">
              <a:xfrm rot="-5400000">
                <a:off x="2559" y="-992"/>
                <a:ext cx="623" cy="574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720"/>
                  </a:cxn>
                  <a:cxn ang="0">
                    <a:pos x="1000" y="720"/>
                  </a:cxn>
                  <a:cxn ang="0">
                    <a:pos x="1000" y="0"/>
                  </a:cxn>
                  <a:cxn ang="0">
                    <a:pos x="0" y="0"/>
                  </a:cxn>
                </a:cxnLst>
                <a:rect l="0" t="0" r="r" b="b"/>
                <a:pathLst>
                  <a:path w="1000" h="720">
                    <a:moveTo>
                      <a:pt x="0" y="0"/>
                    </a:moveTo>
                    <a:lnTo>
                      <a:pt x="0" y="720"/>
                    </a:lnTo>
                    <a:lnTo>
                      <a:pt x="1000" y="720"/>
                    </a:lnTo>
                    <a:lnTo>
                      <a:pt x="10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ltGray">
              <a:xfrm rot="-5400000">
                <a:off x="1323" y="1670"/>
                <a:ext cx="623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ltGray">
              <a:xfrm rot="-5400000">
                <a:off x="982" y="1669"/>
                <a:ext cx="623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ltGray">
              <a:xfrm rot="-5400000">
                <a:off x="-57" y="1753"/>
                <a:ext cx="623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ltGray">
              <a:xfrm rot="-5400000">
                <a:off x="665" y="1733"/>
                <a:ext cx="623" cy="29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3" name="Freeform 9"/>
              <p:cNvSpPr>
                <a:spLocks/>
              </p:cNvSpPr>
              <p:nvPr/>
            </p:nvSpPr>
            <p:spPr bwMode="ltGray">
              <a:xfrm rot="-5400000">
                <a:off x="443" y="1699"/>
                <a:ext cx="623" cy="36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4" name="Freeform 10"/>
              <p:cNvSpPr>
                <a:spLocks/>
              </p:cNvSpPr>
              <p:nvPr/>
            </p:nvSpPr>
            <p:spPr bwMode="ltGray">
              <a:xfrm rot="-5400000">
                <a:off x="155" y="1727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ltGray">
              <a:xfrm rot="-5400000">
                <a:off x="3211" y="1664"/>
                <a:ext cx="623" cy="42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ltGray">
              <a:xfrm rot="-5400000">
                <a:off x="2870" y="1664"/>
                <a:ext cx="623" cy="42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ltGray">
              <a:xfrm rot="-5400000">
                <a:off x="1829" y="1748"/>
                <a:ext cx="623" cy="256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8" name="Freeform 14"/>
              <p:cNvSpPr>
                <a:spLocks/>
              </p:cNvSpPr>
              <p:nvPr/>
            </p:nvSpPr>
            <p:spPr bwMode="ltGray">
              <a:xfrm rot="-5400000">
                <a:off x="2551" y="1728"/>
                <a:ext cx="623" cy="29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520" y="317"/>
                      <a:pt x="624" y="272"/>
                    </a:cubicBezTo>
                    <a:lnTo>
                      <a:pt x="624" y="0"/>
                    </a:lnTo>
                    <a:cubicBezTo>
                      <a:pt x="240" y="42"/>
                      <a:pt x="130" y="0"/>
                      <a:pt x="0" y="0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ltGray">
              <a:xfrm rot="-5400000">
                <a:off x="2329" y="1695"/>
                <a:ext cx="623" cy="36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0" name="Freeform 16"/>
              <p:cNvSpPr>
                <a:spLocks/>
              </p:cNvSpPr>
              <p:nvPr/>
            </p:nvSpPr>
            <p:spPr bwMode="ltGray">
              <a:xfrm rot="-5400000">
                <a:off x="2043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ltGray">
              <a:xfrm rot="-5400000">
                <a:off x="4076" y="1670"/>
                <a:ext cx="623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432" y="224"/>
                      <a:pt x="520" y="317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2" name="Freeform 18"/>
              <p:cNvSpPr>
                <a:spLocks/>
              </p:cNvSpPr>
              <p:nvPr/>
            </p:nvSpPr>
            <p:spPr bwMode="ltGray">
              <a:xfrm rot="-5400000">
                <a:off x="3736" y="1670"/>
                <a:ext cx="623" cy="42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317">
                    <a:moveTo>
                      <a:pt x="0" y="0"/>
                    </a:moveTo>
                    <a:lnTo>
                      <a:pt x="0" y="272"/>
                    </a:lnTo>
                    <a:cubicBezTo>
                      <a:pt x="104" y="317"/>
                      <a:pt x="432" y="240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3" name="Freeform 19"/>
              <p:cNvSpPr>
                <a:spLocks/>
              </p:cNvSpPr>
              <p:nvPr/>
            </p:nvSpPr>
            <p:spPr bwMode="ltGray">
              <a:xfrm rot="-5400000">
                <a:off x="4582" y="1749"/>
                <a:ext cx="623" cy="255"/>
              </a:xfrm>
              <a:custGeom>
                <a:avLst/>
                <a:gdLst/>
                <a:ahLst/>
                <a:cxnLst>
                  <a:cxn ang="0">
                    <a:pos x="0" y="53"/>
                  </a:cxn>
                  <a:cxn ang="0">
                    <a:pos x="0" y="325"/>
                  </a:cxn>
                  <a:cxn ang="0">
                    <a:pos x="624" y="325"/>
                  </a:cxn>
                  <a:cxn ang="0">
                    <a:pos x="624" y="53"/>
                  </a:cxn>
                  <a:cxn ang="0">
                    <a:pos x="384" y="8"/>
                  </a:cxn>
                  <a:cxn ang="0">
                    <a:pos x="0" y="53"/>
                  </a:cxn>
                </a:cxnLst>
                <a:rect l="0" t="0" r="r" b="b"/>
                <a:pathLst>
                  <a:path w="624" h="370">
                    <a:moveTo>
                      <a:pt x="0" y="53"/>
                    </a:moveTo>
                    <a:lnTo>
                      <a:pt x="0" y="325"/>
                    </a:lnTo>
                    <a:cubicBezTo>
                      <a:pt x="104" y="370"/>
                      <a:pt x="520" y="370"/>
                      <a:pt x="624" y="325"/>
                    </a:cubicBezTo>
                    <a:lnTo>
                      <a:pt x="624" y="53"/>
                    </a:lnTo>
                    <a:cubicBezTo>
                      <a:pt x="584" y="0"/>
                      <a:pt x="488" y="8"/>
                      <a:pt x="384" y="8"/>
                    </a:cubicBezTo>
                    <a:cubicBezTo>
                      <a:pt x="280" y="8"/>
                      <a:pt x="80" y="44"/>
                      <a:pt x="0" y="53"/>
                    </a:cubicBezTo>
                    <a:close/>
                  </a:path>
                </a:pathLst>
              </a:cu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4" name="Freeform 20"/>
              <p:cNvSpPr>
                <a:spLocks/>
              </p:cNvSpPr>
              <p:nvPr/>
            </p:nvSpPr>
            <p:spPr bwMode="ltGray">
              <a:xfrm>
                <a:off x="5469" y="1562"/>
                <a:ext cx="291" cy="624"/>
              </a:xfrm>
              <a:custGeom>
                <a:avLst/>
                <a:gdLst/>
                <a:ahLst/>
                <a:cxnLst>
                  <a:cxn ang="0">
                    <a:pos x="0" y="624"/>
                  </a:cxn>
                  <a:cxn ang="0">
                    <a:pos x="291" y="625"/>
                  </a:cxn>
                  <a:cxn ang="0">
                    <a:pos x="291" y="6"/>
                  </a:cxn>
                  <a:cxn ang="0">
                    <a:pos x="0" y="0"/>
                  </a:cxn>
                  <a:cxn ang="0">
                    <a:pos x="0" y="624"/>
                  </a:cxn>
                </a:cxnLst>
                <a:rect l="0" t="0" r="r" b="b"/>
                <a:pathLst>
                  <a:path w="291" h="625">
                    <a:moveTo>
                      <a:pt x="0" y="624"/>
                    </a:moveTo>
                    <a:lnTo>
                      <a:pt x="291" y="625"/>
                    </a:lnTo>
                    <a:lnTo>
                      <a:pt x="291" y="6"/>
                    </a:lnTo>
                    <a:lnTo>
                      <a:pt x="0" y="0"/>
                    </a:lnTo>
                    <a:cubicBezTo>
                      <a:pt x="39" y="384"/>
                      <a:pt x="0" y="494"/>
                      <a:pt x="0" y="624"/>
                    </a:cubicBezTo>
                    <a:close/>
                  </a:path>
                </a:pathLst>
              </a:custGeom>
              <a:solidFill>
                <a:schemeClr val="tx1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5" name="Freeform 21"/>
              <p:cNvSpPr>
                <a:spLocks/>
              </p:cNvSpPr>
              <p:nvPr/>
            </p:nvSpPr>
            <p:spPr bwMode="ltGray">
              <a:xfrm rot="-5400000">
                <a:off x="5082" y="1694"/>
                <a:ext cx="623" cy="36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72"/>
                  </a:cxn>
                  <a:cxn ang="0">
                    <a:pos x="240" y="240"/>
                  </a:cxn>
                  <a:cxn ang="0">
                    <a:pos x="624" y="272"/>
                  </a:cxn>
                  <a:cxn ang="0">
                    <a:pos x="624" y="0"/>
                  </a:cxn>
                  <a:cxn ang="0">
                    <a:pos x="0" y="0"/>
                  </a:cxn>
                </a:cxnLst>
                <a:rect l="0" t="0" r="r" b="b"/>
                <a:pathLst>
                  <a:path w="624" h="272">
                    <a:moveTo>
                      <a:pt x="0" y="0"/>
                    </a:moveTo>
                    <a:cubicBezTo>
                      <a:pt x="0" y="0"/>
                      <a:pt x="0" y="272"/>
                      <a:pt x="0" y="272"/>
                    </a:cubicBezTo>
                    <a:cubicBezTo>
                      <a:pt x="96" y="240"/>
                      <a:pt x="136" y="240"/>
                      <a:pt x="240" y="240"/>
                    </a:cubicBezTo>
                    <a:cubicBezTo>
                      <a:pt x="344" y="240"/>
                      <a:pt x="528" y="272"/>
                      <a:pt x="624" y="272"/>
                    </a:cubicBezTo>
                    <a:lnTo>
                      <a:pt x="624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  <p:sp>
            <p:nvSpPr>
              <p:cNvPr id="26" name="Freeform 22"/>
              <p:cNvSpPr>
                <a:spLocks/>
              </p:cNvSpPr>
              <p:nvPr/>
            </p:nvSpPr>
            <p:spPr bwMode="ltGray">
              <a:xfrm rot="-5400000">
                <a:off x="4797" y="1721"/>
                <a:ext cx="632" cy="316"/>
              </a:xfrm>
              <a:custGeom>
                <a:avLst/>
                <a:gdLst/>
                <a:ahLst/>
                <a:cxnLst>
                  <a:cxn ang="0">
                    <a:pos x="8" y="45"/>
                  </a:cxn>
                  <a:cxn ang="0">
                    <a:pos x="8" y="317"/>
                  </a:cxn>
                  <a:cxn ang="0">
                    <a:pos x="248" y="317"/>
                  </a:cxn>
                  <a:cxn ang="0">
                    <a:pos x="632" y="317"/>
                  </a:cxn>
                  <a:cxn ang="0">
                    <a:pos x="632" y="45"/>
                  </a:cxn>
                  <a:cxn ang="0">
                    <a:pos x="104" y="45"/>
                  </a:cxn>
                  <a:cxn ang="0">
                    <a:pos x="8" y="45"/>
                  </a:cxn>
                </a:cxnLst>
                <a:rect l="0" t="0" r="r" b="b"/>
                <a:pathLst>
                  <a:path w="632" h="362">
                    <a:moveTo>
                      <a:pt x="8" y="45"/>
                    </a:moveTo>
                    <a:lnTo>
                      <a:pt x="8" y="317"/>
                    </a:lnTo>
                    <a:cubicBezTo>
                      <a:pt x="48" y="362"/>
                      <a:pt x="144" y="317"/>
                      <a:pt x="248" y="317"/>
                    </a:cubicBezTo>
                    <a:cubicBezTo>
                      <a:pt x="352" y="317"/>
                      <a:pt x="568" y="362"/>
                      <a:pt x="632" y="317"/>
                    </a:cubicBezTo>
                    <a:lnTo>
                      <a:pt x="632" y="45"/>
                    </a:lnTo>
                    <a:cubicBezTo>
                      <a:pt x="544" y="0"/>
                      <a:pt x="208" y="45"/>
                      <a:pt x="104" y="45"/>
                    </a:cubicBezTo>
                    <a:cubicBezTo>
                      <a:pt x="0" y="45"/>
                      <a:pt x="28" y="45"/>
                      <a:pt x="8" y="45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en-GB" sz="1800">
                  <a:cs typeface="+mn-cs"/>
                </a:endParaRPr>
              </a:p>
            </p:txBody>
          </p:sp>
        </p:grpSp>
        <p:sp>
          <p:nvSpPr>
            <p:cNvPr id="6" name="Freeform 23"/>
            <p:cNvSpPr>
              <a:spLocks/>
            </p:cNvSpPr>
            <p:nvPr/>
          </p:nvSpPr>
          <p:spPr bwMode="ltGray">
            <a:xfrm flipH="1">
              <a:off x="-2" y="1536"/>
              <a:ext cx="5762" cy="412"/>
            </a:xfrm>
            <a:custGeom>
              <a:avLst/>
              <a:gdLst/>
              <a:ahLst/>
              <a:cxnLst>
                <a:cxn ang="0">
                  <a:pos x="0" y="196"/>
                </a:cxn>
                <a:cxn ang="0">
                  <a:pos x="5762" y="188"/>
                </a:cxn>
                <a:cxn ang="0">
                  <a:pos x="5762" y="4"/>
                </a:cxn>
                <a:cxn ang="0">
                  <a:pos x="0" y="0"/>
                </a:cxn>
                <a:cxn ang="0">
                  <a:pos x="0" y="196"/>
                </a:cxn>
              </a:cxnLst>
              <a:rect l="0" t="0" r="r" b="b"/>
              <a:pathLst>
                <a:path w="5762" h="385">
                  <a:moveTo>
                    <a:pt x="0" y="196"/>
                  </a:moveTo>
                  <a:cubicBezTo>
                    <a:pt x="1667" y="385"/>
                    <a:pt x="2275" y="93"/>
                    <a:pt x="5762" y="188"/>
                  </a:cubicBezTo>
                  <a:lnTo>
                    <a:pt x="5762" y="4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rgbClr val="767676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 sz="1800">
                <a:cs typeface="+mn-cs"/>
              </a:endParaRPr>
            </a:p>
          </p:txBody>
        </p:sp>
        <p:sp>
          <p:nvSpPr>
            <p:cNvPr id="7" name="Freeform 24"/>
            <p:cNvSpPr>
              <a:spLocks/>
            </p:cNvSpPr>
            <p:nvPr/>
          </p:nvSpPr>
          <p:spPr bwMode="ltGray">
            <a:xfrm flipH="1">
              <a:off x="-2" y="2017"/>
              <a:ext cx="5761" cy="189"/>
            </a:xfrm>
            <a:custGeom>
              <a:avLst/>
              <a:gdLst/>
              <a:ahLst/>
              <a:cxnLst>
                <a:cxn ang="0">
                  <a:pos x="0" y="28"/>
                </a:cxn>
                <a:cxn ang="0">
                  <a:pos x="5761" y="0"/>
                </a:cxn>
                <a:cxn ang="0">
                  <a:pos x="5761" y="189"/>
                </a:cxn>
                <a:cxn ang="0">
                  <a:pos x="1" y="189"/>
                </a:cxn>
                <a:cxn ang="0">
                  <a:pos x="0" y="28"/>
                </a:cxn>
              </a:cxnLst>
              <a:rect l="0" t="0" r="r" b="b"/>
              <a:pathLst>
                <a:path w="5761" h="189">
                  <a:moveTo>
                    <a:pt x="0" y="28"/>
                  </a:moveTo>
                  <a:cubicBezTo>
                    <a:pt x="961" y="0"/>
                    <a:pt x="4971" y="161"/>
                    <a:pt x="5761" y="0"/>
                  </a:cubicBezTo>
                  <a:lnTo>
                    <a:pt x="5761" y="189"/>
                  </a:lnTo>
                  <a:lnTo>
                    <a:pt x="1" y="189"/>
                  </a:lnTo>
                  <a:lnTo>
                    <a:pt x="0" y="28"/>
                  </a:lnTo>
                  <a:close/>
                </a:path>
              </a:pathLst>
            </a:custGeom>
            <a:gradFill rotWithShape="0">
              <a:gsLst>
                <a:gs pos="0">
                  <a:srgbClr val="767676"/>
                </a:gs>
                <a:gs pos="100000">
                  <a:schemeClr val="bg1"/>
                </a:gs>
              </a:gsLst>
              <a:lin ang="5400000" scaled="1"/>
            </a:gradFill>
            <a:ln w="9525" cap="flat">
              <a:noFill/>
              <a:prstDash val="solid"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GB" sz="1800">
                <a:cs typeface="+mn-cs"/>
              </a:endParaRPr>
            </a:p>
          </p:txBody>
        </p:sp>
      </p:grpSp>
      <p:sp>
        <p:nvSpPr>
          <p:cNvPr id="33817" name="Rectangle 25"/>
          <p:cNvSpPr>
            <a:spLocks noGrp="1" noChangeArrowheads="1"/>
          </p:cNvSpPr>
          <p:nvPr>
            <p:ph type="ctrTitle"/>
          </p:nvPr>
        </p:nvSpPr>
        <p:spPr>
          <a:xfrm>
            <a:off x="1172633" y="730509"/>
            <a:ext cx="7772400" cy="1754326"/>
          </a:xfrm>
        </p:spPr>
        <p:txBody>
          <a:bodyPr anchor="b">
            <a:sp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818" name="Rectangle 26"/>
          <p:cNvSpPr>
            <a:spLocks noGrp="1" noChangeArrowheads="1"/>
          </p:cNvSpPr>
          <p:nvPr>
            <p:ph type="subTitle" idx="1"/>
          </p:nvPr>
        </p:nvSpPr>
        <p:spPr>
          <a:xfrm>
            <a:off x="1166284" y="3886200"/>
            <a:ext cx="64008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3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7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66284" y="6248400"/>
            <a:ext cx="1905000" cy="457200"/>
          </a:xfr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" name="Rectangle 28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248400"/>
            <a:ext cx="2895600" cy="457200"/>
          </a:xfrm>
        </p:spPr>
        <p:txBody>
          <a:bodyPr/>
          <a:lstStyle>
            <a:lvl1pPr>
              <a:defRPr b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r>
              <a:rPr lang="en-US"/>
              <a:t>A1Assessment</a:t>
            </a:r>
          </a:p>
        </p:txBody>
      </p:sp>
      <p:sp>
        <p:nvSpPr>
          <p:cNvPr id="29" name="Rectangle 29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0F90A16-4A91-450A-BC8F-ABA6759D06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90818-2D63-4D6F-A0D0-6E19C3318A7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1935" y="457200"/>
            <a:ext cx="19431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2635" y="457200"/>
            <a:ext cx="56261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78F4C4-BAE4-4726-B0E4-9FF1162C05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endParaRPr lang="en-GB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6C2D34-C5A7-4523-BBB1-DE40565F4A7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CBB0D-05E3-4160-93AE-F6210B07B2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784" y="44065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1784" y="2906317"/>
            <a:ext cx="7772400" cy="1500188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867" indent="0">
              <a:buNone/>
              <a:defRPr sz="1350"/>
            </a:lvl2pPr>
            <a:lvl3pPr marL="685732" indent="0">
              <a:buNone/>
              <a:defRPr sz="1200"/>
            </a:lvl3pPr>
            <a:lvl4pPr marL="1028598" indent="0">
              <a:buNone/>
              <a:defRPr sz="1050"/>
            </a:lvl4pPr>
            <a:lvl5pPr marL="1371464" indent="0">
              <a:buNone/>
              <a:defRPr sz="1050"/>
            </a:lvl5pPr>
            <a:lvl6pPr marL="1714330" indent="0">
              <a:buNone/>
              <a:defRPr sz="1050"/>
            </a:lvl6pPr>
            <a:lvl7pPr marL="2057195" indent="0">
              <a:buNone/>
              <a:defRPr sz="1050"/>
            </a:lvl7pPr>
            <a:lvl8pPr marL="2400060" indent="0">
              <a:buNone/>
              <a:defRPr sz="1050"/>
            </a:lvl8pPr>
            <a:lvl9pPr marL="2742927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D08BD-8C92-4AB7-BF3B-0E85F403C4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2633" y="1981200"/>
            <a:ext cx="37846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0433" y="1981200"/>
            <a:ext cx="37846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60060B-0231-49BD-858B-2E26327646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5035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716"/>
            <a:ext cx="4040717" cy="6405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7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272"/>
            <a:ext cx="4040717" cy="395049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6087" y="1534716"/>
            <a:ext cx="4040716" cy="6405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67" indent="0">
              <a:buNone/>
              <a:defRPr sz="1500" b="1"/>
            </a:lvl2pPr>
            <a:lvl3pPr marL="685732" indent="0">
              <a:buNone/>
              <a:defRPr sz="1350" b="1"/>
            </a:lvl3pPr>
            <a:lvl4pPr marL="1028598" indent="0">
              <a:buNone/>
              <a:defRPr sz="1200" b="1"/>
            </a:lvl4pPr>
            <a:lvl5pPr marL="1371464" indent="0">
              <a:buNone/>
              <a:defRPr sz="1200" b="1"/>
            </a:lvl5pPr>
            <a:lvl6pPr marL="1714330" indent="0">
              <a:buNone/>
              <a:defRPr sz="1200" b="1"/>
            </a:lvl6pPr>
            <a:lvl7pPr marL="2057195" indent="0">
              <a:buNone/>
              <a:defRPr sz="1200" b="1"/>
            </a:lvl7pPr>
            <a:lvl8pPr marL="2400060" indent="0">
              <a:buNone/>
              <a:defRPr sz="1200" b="1"/>
            </a:lvl8pPr>
            <a:lvl9pPr marL="2742927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6087" y="2175272"/>
            <a:ext cx="4040716" cy="3950494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9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66D611-3608-448C-AA4B-5AA88BA7D9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5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6D668B-BABB-412D-8EA0-37165C4AB7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1AF244-423E-49F7-8DFD-E6D30FA96E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2654"/>
            <a:ext cx="3007784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2" y="272658"/>
            <a:ext cx="5111749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4708"/>
            <a:ext cx="30077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67" indent="0">
              <a:buNone/>
              <a:defRPr sz="900"/>
            </a:lvl2pPr>
            <a:lvl3pPr marL="685732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0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A40740-C837-4961-AE59-8B4CA4E647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817" y="4800601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817" y="613172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867" indent="0">
              <a:buNone/>
              <a:defRPr sz="2100"/>
            </a:lvl2pPr>
            <a:lvl3pPr marL="685732" indent="0">
              <a:buNone/>
              <a:defRPr sz="1800"/>
            </a:lvl3pPr>
            <a:lvl4pPr marL="1028598" indent="0">
              <a:buNone/>
              <a:defRPr sz="1500"/>
            </a:lvl4pPr>
            <a:lvl5pPr marL="1371464" indent="0">
              <a:buNone/>
              <a:defRPr sz="1500"/>
            </a:lvl5pPr>
            <a:lvl6pPr marL="1714330" indent="0">
              <a:buNone/>
              <a:defRPr sz="1500"/>
            </a:lvl6pPr>
            <a:lvl7pPr marL="2057195" indent="0">
              <a:buNone/>
              <a:defRPr sz="1500"/>
            </a:lvl7pPr>
            <a:lvl8pPr marL="2400060" indent="0">
              <a:buNone/>
              <a:defRPr sz="1500"/>
            </a:lvl8pPr>
            <a:lvl9pPr marL="2742927" indent="0">
              <a:buNone/>
              <a:defRPr sz="15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817" y="5367342"/>
            <a:ext cx="54864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67" indent="0">
              <a:buNone/>
              <a:defRPr sz="900"/>
            </a:lvl2pPr>
            <a:lvl3pPr marL="685732" indent="0">
              <a:buNone/>
              <a:defRPr sz="750"/>
            </a:lvl3pPr>
            <a:lvl4pPr marL="1028598" indent="0">
              <a:buNone/>
              <a:defRPr sz="675"/>
            </a:lvl4pPr>
            <a:lvl5pPr marL="1371464" indent="0">
              <a:buNone/>
              <a:defRPr sz="675"/>
            </a:lvl5pPr>
            <a:lvl6pPr marL="1714330" indent="0">
              <a:buNone/>
              <a:defRPr sz="675"/>
            </a:lvl6pPr>
            <a:lvl7pPr marL="2057195" indent="0">
              <a:buNone/>
              <a:defRPr sz="675"/>
            </a:lvl7pPr>
            <a:lvl8pPr marL="2400060" indent="0">
              <a:buNone/>
              <a:defRPr sz="675"/>
            </a:lvl8pPr>
            <a:lvl9pPr marL="2742927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8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" name="Rectangle 29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4C5671-0D70-4D72-A6A4-994CBB7FC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>
          <a:outerShdw dist="107763" dir="2700000" algn="ctr" rotWithShape="0">
            <a:srgbClr val="000000"/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5"/>
          <p:cNvSpPr>
            <a:spLocks noGrp="1" noChangeArrowheads="1"/>
          </p:cNvSpPr>
          <p:nvPr>
            <p:ph type="title"/>
          </p:nvPr>
        </p:nvSpPr>
        <p:spPr bwMode="auto">
          <a:xfrm>
            <a:off x="1172633" y="457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/>
          </a:p>
        </p:txBody>
      </p:sp>
      <p:sp>
        <p:nvSpPr>
          <p:cNvPr id="1027" name="Rectangle 2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172633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2795" name="Rectangle 27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172633" y="626626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2796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43650"/>
            <a:ext cx="28956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050" b="1">
                <a:solidFill>
                  <a:srgbClr val="008000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GB" dirty="0"/>
              <a:t>A1 Assessment Ltd</a:t>
            </a:r>
            <a:endParaRPr lang="en-US" dirty="0"/>
          </a:p>
        </p:txBody>
      </p:sp>
      <p:sp>
        <p:nvSpPr>
          <p:cNvPr id="32797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10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050">
                <a:latin typeface="+mn-lt"/>
                <a:cs typeface="+mn-cs"/>
              </a:defRPr>
            </a:lvl1pPr>
          </a:lstStyle>
          <a:p>
            <a:pPr>
              <a:defRPr/>
            </a:pPr>
            <a:fld id="{3DA55C6B-E8E9-490E-B5A9-F1230F844E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32798" name="Text Box 30"/>
          <p:cNvSpPr txBox="1">
            <a:spLocks noChangeArrowheads="1"/>
          </p:cNvSpPr>
          <p:nvPr/>
        </p:nvSpPr>
        <p:spPr bwMode="auto">
          <a:xfrm>
            <a:off x="812800" y="285755"/>
            <a:ext cx="4165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en-GB" sz="1800">
              <a:cs typeface="+mn-cs"/>
            </a:endParaRPr>
          </a:p>
        </p:txBody>
      </p:sp>
      <p:sp>
        <p:nvSpPr>
          <p:cNvPr id="32799" name="Text Box 31"/>
          <p:cNvSpPr txBox="1">
            <a:spLocks noChangeArrowheads="1"/>
          </p:cNvSpPr>
          <p:nvPr/>
        </p:nvSpPr>
        <p:spPr bwMode="auto">
          <a:xfrm>
            <a:off x="1299641" y="488162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endParaRPr lang="en-GB" sz="1800"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CF32CB-A44D-4A56-BF2E-7A68B23C9BB1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67" y="234203"/>
            <a:ext cx="2572833" cy="8636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7" r:id="rId12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5pPr>
      <a:lvl6pPr marL="342867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6pPr>
      <a:lvl7pPr marL="685732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7pPr>
      <a:lvl8pPr marL="1028598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8pPr>
      <a:lvl9pPr marL="1371464" algn="l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Times New Roman" pitchFamily="18" charset="0"/>
        </a:defRPr>
      </a:lvl9pPr>
    </p:titleStyle>
    <p:bodyStyle>
      <a:lvl1pPr marL="257150" indent="-2571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57158" indent="-214292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</a:defRPr>
      </a:lvl2pPr>
      <a:lvl3pPr marL="857164" indent="-171432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</a:defRPr>
      </a:lvl3pPr>
      <a:lvl4pPr marL="1200030" indent="-171432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</a:defRPr>
      </a:lvl4pPr>
      <a:lvl5pPr marL="1542896" indent="-171432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5pPr>
      <a:lvl6pPr marL="1885763" indent="-17143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6pPr>
      <a:lvl7pPr marL="2228628" indent="-17143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7pPr>
      <a:lvl8pPr marL="2571493" indent="-17143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8pPr>
      <a:lvl9pPr marL="2914360" indent="-171432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7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2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98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64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3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95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60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27" algn="l" defTabSz="68573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jpeg"/><Relationship Id="rId4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://dilbert.com/strips/comic/2014-01-03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hyperlink" Target="http://dilbert.com/strips/comic/2014-12-02/" TargetMode="External"/><Relationship Id="rId4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757613" y="6343650"/>
            <a:ext cx="1628775" cy="361950"/>
          </a:xfrm>
        </p:spPr>
        <p:txBody>
          <a:bodyPr/>
          <a:lstStyle/>
          <a:p>
            <a:pPr>
              <a:defRPr/>
            </a:pPr>
            <a:r>
              <a:rPr lang="en-GB" dirty="0"/>
              <a:t>A1 Assessment Ltd</a:t>
            </a:r>
            <a:endParaRPr lang="en-US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1128683" y="1412776"/>
            <a:ext cx="6886635" cy="892969"/>
          </a:xfrm>
        </p:spPr>
        <p:txBody>
          <a:bodyPr/>
          <a:lstStyle/>
          <a:p>
            <a:pPr algn="ctr" eaLnBrk="1" hangingPunct="1"/>
            <a:r>
              <a:rPr lang="en-GB" sz="3200" b="1" dirty="0">
                <a:latin typeface="Arial" charset="0"/>
              </a:rPr>
              <a:t>RQF Assessor Training Course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359532" y="2446251"/>
            <a:ext cx="8424935" cy="361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000" dirty="0">
                <a:latin typeface="Arial" charset="0"/>
              </a:rPr>
              <a:t>leading to the </a:t>
            </a:r>
          </a:p>
          <a:p>
            <a:pPr algn="ctr">
              <a:spcBef>
                <a:spcPct val="50000"/>
              </a:spcBef>
            </a:pPr>
            <a:r>
              <a:rPr lang="en-GB" sz="2000" dirty="0">
                <a:latin typeface="Arial" charset="0"/>
              </a:rPr>
              <a:t>Level 3 Certificate in</a:t>
            </a:r>
            <a:br>
              <a:rPr lang="en-GB" sz="2000" dirty="0">
                <a:latin typeface="Arial" charset="0"/>
              </a:rPr>
            </a:br>
            <a:r>
              <a:rPr lang="en-GB" sz="2000" dirty="0">
                <a:latin typeface="Arial" charset="0"/>
              </a:rPr>
              <a:t>Assessing Vocational Achievement</a:t>
            </a:r>
          </a:p>
          <a:p>
            <a:pPr algn="ctr">
              <a:spcBef>
                <a:spcPct val="50000"/>
              </a:spcBef>
            </a:pPr>
            <a:r>
              <a:rPr lang="en-GB" sz="4000" b="1" dirty="0">
                <a:latin typeface="Arial" charset="0"/>
              </a:rPr>
              <a:t>CAVA</a:t>
            </a:r>
          </a:p>
          <a:p>
            <a:pPr algn="ctr">
              <a:spcBef>
                <a:spcPct val="50000"/>
              </a:spcBef>
            </a:pPr>
            <a:endParaRPr lang="en-GB" sz="1400" dirty="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400" dirty="0">
                <a:latin typeface="Arial" charset="0"/>
              </a:rPr>
              <a:t>presented by</a:t>
            </a:r>
          </a:p>
          <a:p>
            <a:pPr algn="ctr">
              <a:spcBef>
                <a:spcPct val="50000"/>
              </a:spcBef>
            </a:pPr>
            <a:r>
              <a:rPr lang="en-GB" sz="2000" b="1" i="1" dirty="0">
                <a:latin typeface="Arial" charset="0"/>
              </a:rPr>
              <a:t>Rob, Simon &amp; Lucy Faulkner</a:t>
            </a:r>
          </a:p>
          <a:p>
            <a:pPr algn="ctr">
              <a:spcBef>
                <a:spcPct val="50000"/>
              </a:spcBef>
            </a:pPr>
            <a:endParaRPr lang="en-GB" sz="1800" b="1" i="1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6" y="618100"/>
            <a:ext cx="4371975" cy="1297614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Simon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32">
              <a:defRPr/>
            </a:pPr>
            <a:r>
              <a:rPr lang="en-GB">
                <a:latin typeface="Arial"/>
              </a:rPr>
              <a:t>A1 Assessment Ltd</a:t>
            </a:r>
            <a:endParaRPr lang="en-US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AF457-E415-45BF-9D29-8EE9988A33FA}"/>
              </a:ext>
            </a:extLst>
          </p:cNvPr>
          <p:cNvSpPr txBox="1"/>
          <p:nvPr/>
        </p:nvSpPr>
        <p:spPr>
          <a:xfrm>
            <a:off x="1142619" y="1681139"/>
            <a:ext cx="6912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732">
              <a:defRPr/>
            </a:pPr>
            <a:r>
              <a:rPr lang="en-GB" sz="1800" dirty="0">
                <a:solidFill>
                  <a:srgbClr val="000000"/>
                </a:solidFill>
              </a:rPr>
              <a:t>Born 1966 – Flew Phantoms in the Royal Air Force then The Queens Flight ‘til 1998</a:t>
            </a:r>
            <a:br>
              <a:rPr lang="en-GB" sz="1800" dirty="0">
                <a:solidFill>
                  <a:srgbClr val="000000"/>
                </a:solidFill>
              </a:rPr>
            </a:br>
            <a:br>
              <a:rPr lang="en-GB" sz="1800" dirty="0">
                <a:solidFill>
                  <a:srgbClr val="000000"/>
                </a:solidFill>
              </a:rPr>
            </a:br>
            <a:r>
              <a:rPr lang="en-GB" sz="1800" dirty="0">
                <a:solidFill>
                  <a:srgbClr val="000000"/>
                </a:solidFill>
              </a:rPr>
              <a:t>Writes databases for anyone who needs them.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42D360-627C-4D3E-B893-FEAE42E532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765" y="3196776"/>
            <a:ext cx="4266474" cy="246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CF2E1A-2112-455B-8874-85239DC544DA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712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8393" y="449101"/>
            <a:ext cx="3500233" cy="1118274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Simon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32">
              <a:defRPr/>
            </a:pPr>
            <a:r>
              <a:rPr lang="en-GB">
                <a:latin typeface="Arial"/>
              </a:rPr>
              <a:t>A1 Assessment Ltd</a:t>
            </a:r>
            <a:endParaRPr lang="en-US"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058F9A-C816-4C51-9835-D55EEEC534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88" y="1556792"/>
            <a:ext cx="3571875" cy="46077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99747DD-F85B-46F7-984B-EC1F0AD152C0}"/>
              </a:ext>
            </a:extLst>
          </p:cNvPr>
          <p:cNvSpPr txBox="1">
            <a:spLocks/>
          </p:cNvSpPr>
          <p:nvPr/>
        </p:nvSpPr>
        <p:spPr bwMode="auto">
          <a:xfrm>
            <a:off x="958295" y="1268760"/>
            <a:ext cx="299226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b="1" kern="0" dirty="0">
                <a:latin typeface="Arial" charset="0"/>
              </a:rPr>
              <a:t>32 (TR) Sqn </a:t>
            </a:r>
            <a:br>
              <a:rPr lang="en-GB" b="1" kern="0" dirty="0">
                <a:latin typeface="Arial" charset="0"/>
              </a:rPr>
            </a:br>
            <a:r>
              <a:rPr lang="en-GB" b="1" kern="0" dirty="0">
                <a:latin typeface="Arial" charset="0"/>
              </a:rPr>
              <a:t>RAF Northolt</a:t>
            </a:r>
            <a:endParaRPr lang="en-GB" kern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71A913-8A7C-49D0-80D1-B711DB167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228" y="2816932"/>
            <a:ext cx="4291390" cy="28623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3E12DB-5484-47C5-8B60-0F16899B2E22}"/>
              </a:ext>
            </a:extLst>
          </p:cNvPr>
          <p:cNvSpPr/>
          <p:nvPr/>
        </p:nvSpPr>
        <p:spPr>
          <a:xfrm>
            <a:off x="7297807" y="626219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1552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3016" y="343750"/>
            <a:ext cx="3312368" cy="923331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Mike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32">
              <a:defRPr/>
            </a:pPr>
            <a:r>
              <a:rPr lang="en-GB">
                <a:latin typeface="Arial"/>
              </a:rPr>
              <a:t>A1 Assessment Ltd</a:t>
            </a:r>
            <a:endParaRPr lang="en-US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AF457-E415-45BF-9D29-8EE9988A33FA}"/>
              </a:ext>
            </a:extLst>
          </p:cNvPr>
          <p:cNvSpPr txBox="1"/>
          <p:nvPr/>
        </p:nvSpPr>
        <p:spPr>
          <a:xfrm>
            <a:off x="274565" y="1764720"/>
            <a:ext cx="4266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defRPr/>
            </a:pPr>
            <a:r>
              <a:rPr lang="en-GB" sz="1800" dirty="0">
                <a:solidFill>
                  <a:srgbClr val="000000"/>
                </a:solidFill>
              </a:rPr>
              <a:t>Born 1970 – Flew Tornados in the Royal Air Force and now is a Captain on A340s for Virgin.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D31BA9-1342-4A20-A2D1-B2E1CCFD1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" y="2688050"/>
            <a:ext cx="4385673" cy="2946624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12C903C-A999-4E8F-8400-6351709DA5E1}"/>
              </a:ext>
            </a:extLst>
          </p:cNvPr>
          <p:cNvSpPr txBox="1">
            <a:spLocks/>
          </p:cNvSpPr>
          <p:nvPr/>
        </p:nvSpPr>
        <p:spPr bwMode="auto">
          <a:xfrm>
            <a:off x="5099990" y="2005160"/>
            <a:ext cx="3424312" cy="1062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b="1" kern="0" dirty="0">
                <a:latin typeface="Arial" charset="0"/>
              </a:rPr>
              <a:t>Holiday time…</a:t>
            </a:r>
            <a:endParaRPr lang="en-GB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EC87C4-51CB-4C6D-A680-16623398AE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670" y="3008324"/>
            <a:ext cx="4350334" cy="278249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DB306-A0E0-4240-9C5F-9EC6975B7AF4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143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4796" y="283508"/>
            <a:ext cx="4371975" cy="1297614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Lucy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32">
              <a:defRPr/>
            </a:pPr>
            <a:r>
              <a:rPr lang="en-GB">
                <a:latin typeface="Arial"/>
              </a:rPr>
              <a:t>A1 Assessment Ltd</a:t>
            </a:r>
            <a:endParaRPr lang="en-US"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AF457-E415-45BF-9D29-8EE9988A33FA}"/>
              </a:ext>
            </a:extLst>
          </p:cNvPr>
          <p:cNvSpPr txBox="1"/>
          <p:nvPr/>
        </p:nvSpPr>
        <p:spPr>
          <a:xfrm>
            <a:off x="484310" y="2010905"/>
            <a:ext cx="426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732">
              <a:defRPr/>
            </a:pPr>
            <a:r>
              <a:rPr lang="en-GB" sz="1800" dirty="0">
                <a:solidFill>
                  <a:srgbClr val="000000"/>
                </a:solidFill>
              </a:rPr>
              <a:t>Born 1995 – Enjoys gliding and falconry.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BBAA10-ED64-44FD-891C-59ABD34C31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0" y="2564904"/>
            <a:ext cx="3921900" cy="29414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B9BD793-221D-47E9-9B36-D1F834E56953}"/>
              </a:ext>
            </a:extLst>
          </p:cNvPr>
          <p:cNvSpPr txBox="1">
            <a:spLocks/>
          </p:cNvSpPr>
          <p:nvPr/>
        </p:nvSpPr>
        <p:spPr bwMode="auto">
          <a:xfrm>
            <a:off x="5292080" y="1571395"/>
            <a:ext cx="2678526" cy="1077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b="1" kern="0">
                <a:latin typeface="Arial" charset="0"/>
              </a:rPr>
              <a:t>Falconry</a:t>
            </a:r>
            <a:endParaRPr lang="en-GB" kern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C9A64E-B369-4D35-B716-883F6DBD43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778" y="2648589"/>
            <a:ext cx="4029912" cy="26874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1187C6-76F7-4B25-957B-92981408EC1D}"/>
              </a:ext>
            </a:extLst>
          </p:cNvPr>
          <p:cNvSpPr txBox="1"/>
          <p:nvPr/>
        </p:nvSpPr>
        <p:spPr>
          <a:xfrm>
            <a:off x="5868144" y="5501102"/>
            <a:ext cx="18880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100" dirty="0"/>
              <a:t>Steppe Eagle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87E7B9-D04D-411A-94EA-68D24B54C476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985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943708" y="857995"/>
            <a:ext cx="5256584" cy="1202853"/>
          </a:xfrm>
        </p:spPr>
        <p:txBody>
          <a:bodyPr/>
          <a:lstStyle/>
          <a:p>
            <a:pPr algn="ctr" eaLnBrk="1" hangingPunct="1"/>
            <a:r>
              <a:rPr lang="en-GB" sz="3000" dirty="0"/>
              <a:t>Who are you? </a:t>
            </a:r>
            <a:br>
              <a:rPr lang="en-GB" sz="3000" dirty="0"/>
            </a:br>
            <a:r>
              <a:rPr lang="en-GB" sz="3000" b="1" dirty="0"/>
              <a:t>What’s your background?</a:t>
            </a:r>
            <a:endParaRPr lang="en-GB" sz="1800" b="1" dirty="0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2122512"/>
            <a:ext cx="6696744" cy="361074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Career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Job now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Training experience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Assessing experience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Do you have an NVQ?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What will you be assessing?</a:t>
            </a:r>
            <a:endParaRPr lang="en-GB" sz="1800" dirty="0">
              <a:solidFill>
                <a:schemeClr val="tx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25AB03-1266-4A65-9B9B-3C6AA7BBCA0D}"/>
              </a:ext>
            </a:extLst>
          </p:cNvPr>
          <p:cNvSpPr/>
          <p:nvPr/>
        </p:nvSpPr>
        <p:spPr>
          <a:xfrm>
            <a:off x="7561821" y="62867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2830949" y="340788"/>
            <a:ext cx="5930972" cy="857250"/>
          </a:xfrm>
        </p:spPr>
        <p:txBody>
          <a:bodyPr/>
          <a:lstStyle/>
          <a:p>
            <a:pPr algn="ctr" eaLnBrk="1" hangingPunct="1"/>
            <a:r>
              <a:rPr lang="en-GB" sz="2700" b="1" dirty="0"/>
              <a:t>“What do I have to do to achieve my</a:t>
            </a:r>
            <a:br>
              <a:rPr lang="en-GB" sz="2700" b="1" dirty="0"/>
            </a:br>
            <a:r>
              <a:rPr lang="en-GB" sz="2700" b="1" dirty="0"/>
              <a:t> Assessor Certificate ?”</a:t>
            </a:r>
            <a:endParaRPr lang="en-US" sz="2700" b="1" dirty="0"/>
          </a:p>
        </p:txBody>
      </p:sp>
      <p:sp>
        <p:nvSpPr>
          <p:cNvPr id="44035" name="Text Box 3"/>
          <p:cNvSpPr txBox="1">
            <a:spLocks noChangeArrowheads="1"/>
          </p:cNvSpPr>
          <p:nvPr/>
        </p:nvSpPr>
        <p:spPr bwMode="auto">
          <a:xfrm>
            <a:off x="2159732" y="1704277"/>
            <a:ext cx="4824536" cy="4605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4 complete Assessments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	1 observed by </a:t>
            </a:r>
            <a:r>
              <a:rPr lang="en-GB" altLang="en-US" sz="1800" b="1" dirty="0">
                <a:solidFill>
                  <a:srgbClr val="008000"/>
                </a:solidFill>
                <a:latin typeface="Arial" panose="020B0604020202020204" pitchFamily="34" charset="0"/>
              </a:rPr>
              <a:t>A1A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	another with the same Candidate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	2 more with another Candidate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altLang="en-US" sz="1800" b="1" dirty="0">
                <a:solidFill>
                  <a:schemeClr val="tx2"/>
                </a:solidFill>
                <a:latin typeface="Arial" panose="020B0604020202020204" pitchFamily="34" charset="0"/>
              </a:rPr>
              <a:t>( NB  TWO Candidates, TWICE each )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sz="1600" b="1" dirty="0">
                <a:solidFill>
                  <a:schemeClr val="tx2"/>
                </a:solidFill>
                <a:latin typeface="Arial" charset="0"/>
              </a:rPr>
              <a:t>	</a:t>
            </a:r>
            <a:r>
              <a:rPr lang="en-GB" sz="1600" b="1" dirty="0">
                <a:solidFill>
                  <a:srgbClr val="00B050"/>
                </a:solidFill>
                <a:latin typeface="Arial" charset="0"/>
              </a:rPr>
              <a:t>then.......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GB" sz="1600" b="1" u="sng" dirty="0">
                <a:solidFill>
                  <a:srgbClr val="00B050"/>
                </a:solidFill>
                <a:latin typeface="Arial" charset="0"/>
              </a:rPr>
              <a:t>Complete your portfolio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GB" sz="1400" dirty="0">
                <a:solidFill>
                  <a:srgbClr val="00B050"/>
                </a:solidFill>
                <a:latin typeface="+mn-lt"/>
              </a:rPr>
              <a:t> </a:t>
            </a:r>
            <a:r>
              <a:rPr lang="en-GB" sz="1400" dirty="0">
                <a:solidFill>
                  <a:srgbClr val="00B050"/>
                </a:solidFill>
              </a:rPr>
              <a:t> </a:t>
            </a:r>
            <a:r>
              <a:rPr lang="en-GB" sz="1400" dirty="0">
                <a:solidFill>
                  <a:srgbClr val="00B050"/>
                </a:solidFill>
                <a:latin typeface="+mn-lt"/>
              </a:rPr>
              <a:t>Professional</a:t>
            </a:r>
            <a:r>
              <a:rPr lang="en-GB" sz="1400" dirty="0">
                <a:solidFill>
                  <a:srgbClr val="00B050"/>
                </a:solidFill>
              </a:rPr>
              <a:t> </a:t>
            </a:r>
            <a:r>
              <a:rPr lang="en-GB" sz="1400" dirty="0">
                <a:solidFill>
                  <a:srgbClr val="00B050"/>
                </a:solidFill>
                <a:latin typeface="+mn-lt"/>
              </a:rPr>
              <a:t>Discussion</a:t>
            </a:r>
          </a:p>
          <a:p>
            <a:pPr>
              <a:lnSpc>
                <a:spcPct val="150000"/>
              </a:lnSpc>
              <a:buFontTx/>
              <a:buChar char="-"/>
            </a:pPr>
            <a:r>
              <a:rPr lang="en-GB" sz="1400" dirty="0">
                <a:solidFill>
                  <a:srgbClr val="00B050"/>
                </a:solidFill>
                <a:latin typeface="+mn-lt"/>
              </a:rPr>
              <a:t>  Knowledge &amp; Understanding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1400" dirty="0">
                <a:solidFill>
                  <a:srgbClr val="00B050"/>
                </a:solidFill>
                <a:latin typeface="+mn-lt"/>
              </a:rPr>
              <a:t>  Any Additional Evidence</a:t>
            </a:r>
          </a:p>
        </p:txBody>
      </p:sp>
      <p:sp>
        <p:nvSpPr>
          <p:cNvPr id="8197" name="TextBox 4"/>
          <p:cNvSpPr txBox="1">
            <a:spLocks noChangeArrowheads="1"/>
          </p:cNvSpPr>
          <p:nvPr/>
        </p:nvSpPr>
        <p:spPr bwMode="auto">
          <a:xfrm>
            <a:off x="-2234803" y="1484711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endParaRPr lang="en-GB" sz="180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508403" y="1835532"/>
            <a:ext cx="21599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rgbClr val="008000"/>
                </a:solidFill>
                <a:latin typeface="Lucida Handwriting" pitchFamily="66" charset="0"/>
              </a:rPr>
              <a:t>minimum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10800000">
            <a:off x="5112548" y="1987649"/>
            <a:ext cx="377429" cy="1191"/>
          </a:xfrm>
          <a:prstGeom prst="straightConnector1">
            <a:avLst/>
          </a:prstGeom>
          <a:noFill/>
          <a:ln w="15875" algn="ctr">
            <a:solidFill>
              <a:srgbClr val="008000"/>
            </a:solidFill>
            <a:miter lim="800000"/>
            <a:headEnd/>
            <a:tailEnd type="arrow" w="med" len="med"/>
          </a:ln>
        </p:spPr>
      </p:cxnSp>
      <p:pic>
        <p:nvPicPr>
          <p:cNvPr id="9" name="Picture 2" descr="C:\Users\Mike\AppData\Local\Microsoft\Windows\Temporary Internet Files\Content.IE5\E9W8V19C\MC900434867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04093" y="4417093"/>
            <a:ext cx="1329928" cy="18228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E292349-6471-4CBE-9FF6-B4B20E17C3C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5EE375AC-7489-4DB5-8802-D731571D8E2D}"/>
              </a:ext>
            </a:extLst>
          </p:cNvPr>
          <p:cNvSpPr/>
          <p:nvPr/>
        </p:nvSpPr>
        <p:spPr bwMode="auto">
          <a:xfrm>
            <a:off x="2715297" y="2348880"/>
            <a:ext cx="408903" cy="936104"/>
          </a:xfrm>
          <a:prstGeom prst="leftBrace">
            <a:avLst>
              <a:gd name="adj1" fmla="val 35228"/>
              <a:gd name="adj2" fmla="val 4929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67C96-54C6-4D04-B17D-C099B6463155}"/>
              </a:ext>
            </a:extLst>
          </p:cNvPr>
          <p:cNvSpPr txBox="1"/>
          <p:nvPr/>
        </p:nvSpPr>
        <p:spPr>
          <a:xfrm>
            <a:off x="323527" y="2420888"/>
            <a:ext cx="23917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</a:rPr>
              <a:t>Completed this afternoon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D97DB8-626C-4CD5-B478-04F6043AE218}"/>
              </a:ext>
            </a:extLst>
          </p:cNvPr>
          <p:cNvSpPr txBox="1"/>
          <p:nvPr/>
        </p:nvSpPr>
        <p:spPr>
          <a:xfrm>
            <a:off x="2507799" y="1313293"/>
            <a:ext cx="35102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200" dirty="0">
                <a:solidFill>
                  <a:schemeClr val="tx2"/>
                </a:solidFill>
                <a:latin typeface="+mn-lt"/>
              </a:rPr>
              <a:t>Evidence</a:t>
            </a:r>
            <a:r>
              <a:rPr lang="en-GB" sz="2200" dirty="0">
                <a:solidFill>
                  <a:schemeClr val="tx2"/>
                </a:solidFill>
              </a:rPr>
              <a:t> </a:t>
            </a:r>
            <a:r>
              <a:rPr lang="en-GB" sz="2200" dirty="0">
                <a:solidFill>
                  <a:schemeClr val="tx2"/>
                </a:solidFill>
                <a:latin typeface="+mn-lt"/>
              </a:rPr>
              <a:t>Requirements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5200A5F-1756-4F14-9D2D-0D3448CAD350}"/>
              </a:ext>
            </a:extLst>
          </p:cNvPr>
          <p:cNvCxnSpPr>
            <a:cxnSpLocks/>
            <a:endCxn id="7" idx="2"/>
          </p:cNvCxnSpPr>
          <p:nvPr/>
        </p:nvCxnSpPr>
        <p:spPr bwMode="auto">
          <a:xfrm flipH="1" flipV="1">
            <a:off x="1519412" y="3251885"/>
            <a:ext cx="820340" cy="21933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500"/>
                            </p:stCondLst>
                            <p:childTnLst>
                              <p:par>
                                <p:cTn id="9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uiExpand="1" build="p" autoUpdateAnimBg="0"/>
      <p:bldP spid="6" grpId="0" uiExpand="1"/>
      <p:bldP spid="2" grpId="0"/>
      <p:bldP spid="5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870597" y="1034439"/>
            <a:ext cx="3402806" cy="756047"/>
          </a:xfrm>
        </p:spPr>
        <p:txBody>
          <a:bodyPr/>
          <a:lstStyle/>
          <a:p>
            <a:pPr eaLnBrk="1" hangingPunct="1"/>
            <a:r>
              <a:rPr lang="en-GB" sz="3000" b="1"/>
              <a:t>Aims &amp; Objectives</a:t>
            </a:r>
            <a:endParaRPr lang="en-GB" sz="1800" b="1"/>
          </a:p>
        </p:txBody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100" dirty="0">
                <a:solidFill>
                  <a:schemeClr val="tx2"/>
                </a:solidFill>
              </a:rPr>
              <a:t>Aim: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1800" dirty="0">
                <a:solidFill>
                  <a:schemeClr val="tx2"/>
                </a:solidFill>
              </a:rPr>
              <a:t>Give you the knowledge &amp; skills you need to be an assessor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endParaRPr lang="en-GB" sz="1800" dirty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100" dirty="0">
                <a:solidFill>
                  <a:schemeClr val="tx2"/>
                </a:solidFill>
              </a:rPr>
              <a:t>Objectives: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1800" dirty="0">
                <a:solidFill>
                  <a:schemeClr val="tx2"/>
                </a:solidFill>
              </a:rPr>
              <a:t>Plan &amp; Conduct an Assessment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1800" dirty="0">
                <a:solidFill>
                  <a:schemeClr val="tx2"/>
                </a:solidFill>
              </a:rPr>
              <a:t>Complete own Portfolio of Evidence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CD08522-A770-4471-B591-527702BD71BE}"/>
              </a:ext>
            </a:extLst>
          </p:cNvPr>
          <p:cNvSpPr/>
          <p:nvPr/>
        </p:nvSpPr>
        <p:spPr>
          <a:xfrm>
            <a:off x="7561821" y="62867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2006B-701D-4685-948C-03DF5ACEA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dirty="0"/>
              <a:t>A1 Assessment Ltd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67835F-7D3A-4D39-AB51-89AC752598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03488" y="476672"/>
            <a:ext cx="6084936" cy="650081"/>
          </a:xfrm>
        </p:spPr>
        <p:txBody>
          <a:bodyPr/>
          <a:lstStyle/>
          <a:p>
            <a:pPr algn="ctr" eaLnBrk="1" hangingPunct="1"/>
            <a:r>
              <a:rPr lang="en-GB" altLang="en-US" sz="2400" b="1" dirty="0"/>
              <a:t>The Assessment and Training Cycle</a:t>
            </a:r>
            <a:br>
              <a:rPr lang="en-GB" altLang="en-US" sz="2400" b="1" dirty="0"/>
            </a:br>
            <a:endParaRPr lang="en-GB" altLang="en-US" sz="2400" b="1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3EB1ABF-CF87-42CB-A991-2BF815039D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3599144"/>
              </p:ext>
            </p:extLst>
          </p:nvPr>
        </p:nvGraphicFramePr>
        <p:xfrm>
          <a:off x="1355812" y="1531069"/>
          <a:ext cx="6432376" cy="4408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835D102-9BBB-4D87-9B1F-33D6FEA3006B}"/>
              </a:ext>
            </a:extLst>
          </p:cNvPr>
          <p:cNvSpPr txBox="1"/>
          <p:nvPr/>
        </p:nvSpPr>
        <p:spPr>
          <a:xfrm>
            <a:off x="6444208" y="5796553"/>
            <a:ext cx="223224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B310F"/>
                </a:solidFill>
              </a:rPr>
              <a:t>Formative assessment </a:t>
            </a:r>
          </a:p>
          <a:p>
            <a:pPr algn="ctr"/>
            <a:r>
              <a:rPr lang="en-GB" sz="1600" dirty="0">
                <a:solidFill>
                  <a:srgbClr val="FB310F"/>
                </a:solidFill>
              </a:rPr>
              <a:t>To Check progress </a:t>
            </a:r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50B5FE1D-C878-4046-BD79-A80D8E282F30}"/>
              </a:ext>
            </a:extLst>
          </p:cNvPr>
          <p:cNvSpPr/>
          <p:nvPr/>
        </p:nvSpPr>
        <p:spPr bwMode="auto">
          <a:xfrm rot="18262864">
            <a:off x="6165741" y="5453820"/>
            <a:ext cx="280425" cy="492168"/>
          </a:xfrm>
          <a:prstGeom prst="upArrow">
            <a:avLst>
              <a:gd name="adj1" fmla="val 27243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E68483-C34D-42C3-AF20-F1981376D65A}"/>
              </a:ext>
            </a:extLst>
          </p:cNvPr>
          <p:cNvSpPr txBox="1"/>
          <p:nvPr/>
        </p:nvSpPr>
        <p:spPr>
          <a:xfrm>
            <a:off x="6444208" y="1661899"/>
            <a:ext cx="2232248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B310F"/>
                </a:solidFill>
              </a:rPr>
              <a:t>Identify Aims &amp;   Objectives and </a:t>
            </a:r>
          </a:p>
          <a:p>
            <a:pPr algn="ctr"/>
            <a:r>
              <a:rPr lang="en-GB" sz="1600" dirty="0">
                <a:solidFill>
                  <a:srgbClr val="FB310F"/>
                </a:solidFill>
              </a:rPr>
              <a:t>How to Assess them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E12F0622-0195-4E5F-B03E-4760F306F549}"/>
              </a:ext>
            </a:extLst>
          </p:cNvPr>
          <p:cNvSpPr/>
          <p:nvPr/>
        </p:nvSpPr>
        <p:spPr bwMode="auto">
          <a:xfrm rot="12205557">
            <a:off x="6293530" y="2312332"/>
            <a:ext cx="280425" cy="492168"/>
          </a:xfrm>
          <a:prstGeom prst="upArrow">
            <a:avLst>
              <a:gd name="adj1" fmla="val 27243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13FA08-A4D5-4CF3-B150-C4B75B678879}"/>
              </a:ext>
            </a:extLst>
          </p:cNvPr>
          <p:cNvSpPr txBox="1"/>
          <p:nvPr/>
        </p:nvSpPr>
        <p:spPr>
          <a:xfrm>
            <a:off x="1399412" y="1251132"/>
            <a:ext cx="223224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B310F"/>
                </a:solidFill>
              </a:rPr>
              <a:t>Initial Assessment &amp; Diagnostic Testing</a:t>
            </a:r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F05066B0-A1A7-44DB-B636-BB94E7885CA6}"/>
              </a:ext>
            </a:extLst>
          </p:cNvPr>
          <p:cNvSpPr/>
          <p:nvPr/>
        </p:nvSpPr>
        <p:spPr bwMode="auto">
          <a:xfrm rot="7648867">
            <a:off x="3535047" y="1602575"/>
            <a:ext cx="280425" cy="492168"/>
          </a:xfrm>
          <a:prstGeom prst="upArrow">
            <a:avLst>
              <a:gd name="adj1" fmla="val 27243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B96FFE9-A3E5-4909-9C88-83B1B1D01E94}"/>
              </a:ext>
            </a:extLst>
          </p:cNvPr>
          <p:cNvSpPr txBox="1"/>
          <p:nvPr/>
        </p:nvSpPr>
        <p:spPr>
          <a:xfrm>
            <a:off x="581056" y="5849104"/>
            <a:ext cx="2232248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FB310F"/>
                </a:solidFill>
              </a:rPr>
              <a:t>Summative Assessment</a:t>
            </a:r>
          </a:p>
          <a:p>
            <a:pPr algn="ctr"/>
            <a:r>
              <a:rPr lang="en-GB" sz="1600" dirty="0">
                <a:solidFill>
                  <a:srgbClr val="FB310F"/>
                </a:solidFill>
              </a:rPr>
              <a:t>To Check Results</a:t>
            </a:r>
          </a:p>
        </p:txBody>
      </p:sp>
      <p:sp>
        <p:nvSpPr>
          <p:cNvPr id="23" name="Arrow: Up 22">
            <a:extLst>
              <a:ext uri="{FF2B5EF4-FFF2-40B4-BE49-F238E27FC236}">
                <a16:creationId xmlns:a16="http://schemas.microsoft.com/office/drawing/2014/main" id="{B1742FB5-9C2E-40F4-82A9-851F5290569B}"/>
              </a:ext>
            </a:extLst>
          </p:cNvPr>
          <p:cNvSpPr/>
          <p:nvPr/>
        </p:nvSpPr>
        <p:spPr bwMode="auto">
          <a:xfrm rot="2969294">
            <a:off x="2765745" y="5537605"/>
            <a:ext cx="280425" cy="492168"/>
          </a:xfrm>
          <a:prstGeom prst="upArrow">
            <a:avLst>
              <a:gd name="adj1" fmla="val 27243"/>
              <a:gd name="adj2" fmla="val 50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2106F3B-AAAE-4FCF-98AC-0DEFE6F94C96}"/>
              </a:ext>
            </a:extLst>
          </p:cNvPr>
          <p:cNvSpPr/>
          <p:nvPr/>
        </p:nvSpPr>
        <p:spPr>
          <a:xfrm>
            <a:off x="7729855" y="645333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24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58C8ED5-CA91-4BD5-9C4F-0D73116ED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058C8ED5-CA91-4BD5-9C4F-0D73116ED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058C8ED5-CA91-4BD5-9C4F-0D73116ED2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703240E-2AB9-4272-815C-668AF77D5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graphicEl>
                                              <a:dgm id="{D703240E-2AB9-4272-815C-668AF77D5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graphicEl>
                                              <a:dgm id="{D703240E-2AB9-4272-815C-668AF77D58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3A5E071-7E05-4AC6-92EE-974FAA07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>
                                            <p:graphicEl>
                                              <a:dgm id="{53A5E071-7E05-4AC6-92EE-974FAA07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>
                                            <p:graphicEl>
                                              <a:dgm id="{53A5E071-7E05-4AC6-92EE-974FAA07A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2F4D751-7919-49D7-B004-83BD2806F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>
                                            <p:graphicEl>
                                              <a:dgm id="{92F4D751-7919-49D7-B004-83BD2806F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>
                                            <p:graphicEl>
                                              <a:dgm id="{92F4D751-7919-49D7-B004-83BD2806FD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831EDF9-1F33-49AC-82CB-88A41C9B2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graphicEl>
                                              <a:dgm id="{8831EDF9-1F33-49AC-82CB-88A41C9B2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graphicEl>
                                              <a:dgm id="{8831EDF9-1F33-49AC-82CB-88A41C9B25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20D9EEE-7A5A-408A-BDB8-3CCE2A02D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">
                                            <p:graphicEl>
                                              <a:dgm id="{D20D9EEE-7A5A-408A-BDB8-3CCE2A02D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">
                                            <p:graphicEl>
                                              <a:dgm id="{D20D9EEE-7A5A-408A-BDB8-3CCE2A02D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6F35417-81A9-4705-AC90-E5FD5FA7F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">
                                            <p:graphicEl>
                                              <a:dgm id="{E6F35417-81A9-4705-AC90-E5FD5FA7F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">
                                            <p:graphicEl>
                                              <a:dgm id="{E6F35417-81A9-4705-AC90-E5FD5FA7F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424CBBD-B2CB-4639-9E36-09C379587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">
                                            <p:graphicEl>
                                              <a:dgm id="{6424CBBD-B2CB-4639-9E36-09C379587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">
                                            <p:graphicEl>
                                              <a:dgm id="{6424CBBD-B2CB-4639-9E36-09C3795877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4CADDFC-1CAA-424F-A21E-E90F0164D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">
                                            <p:graphicEl>
                                              <a:dgm id="{A4CADDFC-1CAA-424F-A21E-E90F0164D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">
                                            <p:graphicEl>
                                              <a:dgm id="{A4CADDFC-1CAA-424F-A21E-E90F0164D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149BCE3-23F4-45BC-81BD-A40A4C5F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">
                                            <p:graphicEl>
                                              <a:dgm id="{5149BCE3-23F4-45BC-81BD-A40A4C5F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">
                                            <p:graphicEl>
                                              <a:dgm id="{5149BCE3-23F4-45BC-81BD-A40A4C5F83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P spid="8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2" grpId="0" animBg="1"/>
      <p:bldP spid="23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34716" y="1214754"/>
            <a:ext cx="6165675" cy="5032456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None/>
            </a:pPr>
            <a:r>
              <a:rPr lang="en-GB" dirty="0">
                <a:solidFill>
                  <a:schemeClr val="tx2"/>
                </a:solidFill>
              </a:rPr>
              <a:t>Some Recent History!</a:t>
            </a:r>
            <a:br>
              <a:rPr lang="en-GB" sz="2100" dirty="0">
                <a:solidFill>
                  <a:schemeClr val="tx2"/>
                </a:solidFill>
              </a:rPr>
            </a:br>
            <a:endParaRPr lang="en-GB" sz="1200" dirty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NVQ 1986-2010 </a:t>
            </a:r>
            <a:br>
              <a:rPr lang="en-GB" sz="2100" dirty="0">
                <a:solidFill>
                  <a:schemeClr val="tx2"/>
                </a:solidFill>
              </a:rPr>
            </a:br>
            <a:endParaRPr lang="en-GB" sz="2100" dirty="0">
              <a:solidFill>
                <a:schemeClr val="tx2"/>
              </a:solidFill>
            </a:endParaRP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QCF</a:t>
            </a:r>
            <a:br>
              <a:rPr lang="en-GB" sz="21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Qualification and Credit Framework</a:t>
            </a:r>
            <a:endParaRPr lang="en-GB" sz="1050" dirty="0">
              <a:solidFill>
                <a:schemeClr val="tx2"/>
              </a:solidFill>
            </a:endParaRP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GB" sz="1800" dirty="0">
                <a:solidFill>
                  <a:schemeClr val="tx2"/>
                </a:solidFill>
              </a:rPr>
              <a:t>    Was abandoned 31</a:t>
            </a:r>
            <a:r>
              <a:rPr lang="en-GB" sz="1800" baseline="30000" dirty="0">
                <a:solidFill>
                  <a:schemeClr val="tx2"/>
                </a:solidFill>
              </a:rPr>
              <a:t>st</a:t>
            </a:r>
            <a:r>
              <a:rPr lang="en-GB" sz="1800" dirty="0">
                <a:solidFill>
                  <a:schemeClr val="tx2"/>
                </a:solidFill>
              </a:rPr>
              <a:t> Sept 2015 </a:t>
            </a:r>
          </a:p>
          <a:p>
            <a:pPr eaLnBrk="1" hangingPunct="1">
              <a:lnSpc>
                <a:spcPct val="150000"/>
              </a:lnSpc>
              <a:buFontTx/>
              <a:buChar char="-"/>
            </a:pPr>
            <a:r>
              <a:rPr lang="en-GB" sz="2100" dirty="0">
                <a:solidFill>
                  <a:schemeClr val="tx2"/>
                </a:solidFill>
              </a:rPr>
              <a:t>RQF</a:t>
            </a:r>
            <a:br>
              <a:rPr lang="en-GB" sz="2100" dirty="0">
                <a:solidFill>
                  <a:schemeClr val="tx2"/>
                </a:solidFill>
              </a:rPr>
            </a:br>
            <a:r>
              <a:rPr lang="en-GB" sz="1800" dirty="0">
                <a:solidFill>
                  <a:schemeClr val="tx2"/>
                </a:solidFill>
              </a:rPr>
              <a:t>Regulated Qualification Framework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en-GB" sz="1800" dirty="0">
                <a:solidFill>
                  <a:schemeClr val="tx2"/>
                </a:solidFill>
              </a:rPr>
              <a:t>    (which is exactly the same but spelt differently)</a:t>
            </a:r>
          </a:p>
        </p:txBody>
      </p:sp>
      <p:pic>
        <p:nvPicPr>
          <p:cNvPr id="73731" name="Picture 3" descr="C:\Users\Mike\AppData\Local\Microsoft\Windows\Temporary Internet Files\Content.IE5\I1DZKG0V\MC900128690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38750" y="1556792"/>
            <a:ext cx="1562100" cy="1596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AF3598B-DD73-4F73-97DE-08CED3EDB19E}"/>
              </a:ext>
            </a:extLst>
          </p:cNvPr>
          <p:cNvSpPr/>
          <p:nvPr/>
        </p:nvSpPr>
        <p:spPr>
          <a:xfrm>
            <a:off x="7561821" y="62867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287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uiExpand="1" build="p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169AD895-C016-4659-91BA-4A0EB06FF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3ADC0281-C2F0-4A9C-A283-7856A17AC7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5252" y="459581"/>
            <a:ext cx="3786188" cy="709613"/>
          </a:xfrm>
        </p:spPr>
        <p:txBody>
          <a:bodyPr/>
          <a:lstStyle/>
          <a:p>
            <a:pPr algn="ctr" eaLnBrk="1" hangingPunct="1"/>
            <a:r>
              <a:rPr lang="en-GB" altLang="en-US" sz="2400" b="1" dirty="0"/>
              <a:t>NVQ  Framework</a:t>
            </a:r>
            <a:br>
              <a:rPr lang="en-GB" altLang="en-US" sz="2400" b="1" dirty="0"/>
            </a:br>
            <a:r>
              <a:rPr lang="en-GB" altLang="en-US" sz="2400" b="1" dirty="0"/>
              <a:t>( the pigeon hole model )</a:t>
            </a:r>
            <a:endParaRPr lang="en-US" altLang="en-US" sz="2400" b="1" dirty="0"/>
          </a:p>
        </p:txBody>
      </p:sp>
      <p:sp>
        <p:nvSpPr>
          <p:cNvPr id="12292" name="Text Box 3">
            <a:extLst>
              <a:ext uri="{FF2B5EF4-FFF2-40B4-BE49-F238E27FC236}">
                <a16:creationId xmlns:a16="http://schemas.microsoft.com/office/drawing/2014/main" id="{7E52C66A-DCB4-4316-B6E0-3AB22A379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6013" y="1676400"/>
            <a:ext cx="44577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n-GB" altLang="en-US" sz="1800"/>
          </a:p>
        </p:txBody>
      </p:sp>
      <p:sp>
        <p:nvSpPr>
          <p:cNvPr id="12293" name="Text Box 4">
            <a:extLst>
              <a:ext uri="{FF2B5EF4-FFF2-40B4-BE49-F238E27FC236}">
                <a16:creationId xmlns:a16="http://schemas.microsoft.com/office/drawing/2014/main" id="{1EDF23D5-A104-4731-AD74-4CF3242FC5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3150" y="1371600"/>
            <a:ext cx="44005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endParaRPr lang="en-GB" altLang="en-US" sz="1800"/>
          </a:p>
        </p:txBody>
      </p:sp>
      <p:pic>
        <p:nvPicPr>
          <p:cNvPr id="12294" name="Picture 5" descr="NVQFramework">
            <a:extLst>
              <a:ext uri="{FF2B5EF4-FFF2-40B4-BE49-F238E27FC236}">
                <a16:creationId xmlns:a16="http://schemas.microsoft.com/office/drawing/2014/main" id="{FF496E1B-0E53-4B06-95BA-8BDE14D389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6" b="2059"/>
          <a:stretch/>
        </p:blipFill>
        <p:spPr bwMode="auto">
          <a:xfrm>
            <a:off x="3030412" y="1363824"/>
            <a:ext cx="4175868" cy="4320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6">
            <a:extLst>
              <a:ext uri="{FF2B5EF4-FFF2-40B4-BE49-F238E27FC236}">
                <a16:creationId xmlns:a16="http://schemas.microsoft.com/office/drawing/2014/main" id="{64A527A4-EB4E-4639-81D1-6DE30DCD8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2730" y="5725098"/>
            <a:ext cx="350758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GB" altLang="en-US" sz="1200" b="1" dirty="0">
                <a:solidFill>
                  <a:schemeClr val="tx2"/>
                </a:solidFill>
                <a:latin typeface="Arial Unicode MS" pitchFamily="34" charset="-128"/>
              </a:rPr>
              <a:t>NCVQ  &gt;  QCA  &gt;  QCDA &gt; </a:t>
            </a:r>
            <a:r>
              <a:rPr lang="en-GB" altLang="en-US" sz="1200" b="1" dirty="0" err="1">
                <a:solidFill>
                  <a:schemeClr val="tx2"/>
                </a:solidFill>
                <a:latin typeface="Arial Unicode MS" pitchFamily="34" charset="-128"/>
              </a:rPr>
              <a:t>OfQual</a:t>
            </a:r>
            <a:endParaRPr lang="en-GB" altLang="en-US" sz="1200" b="1" dirty="0">
              <a:solidFill>
                <a:schemeClr val="tx2"/>
              </a:solidFill>
              <a:latin typeface="Arial Unicode MS" pitchFamily="34" charset="-128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200" b="1" dirty="0">
                <a:solidFill>
                  <a:schemeClr val="tx2"/>
                </a:solidFill>
                <a:latin typeface="Arial Unicode MS" pitchFamily="34" charset="-128"/>
              </a:rPr>
              <a:t>	Lead Bodies</a:t>
            </a:r>
          </a:p>
          <a:p>
            <a:pPr algn="r" eaLnBrk="1" hangingPunct="1">
              <a:spcBef>
                <a:spcPct val="50000"/>
              </a:spcBef>
            </a:pPr>
            <a:r>
              <a:rPr lang="en-GB" altLang="en-US" sz="1200" b="1" dirty="0">
                <a:solidFill>
                  <a:schemeClr val="tx2"/>
                </a:solidFill>
                <a:latin typeface="Arial Unicode MS" pitchFamily="34" charset="-128"/>
              </a:rPr>
              <a:t>		Awarding Bodies</a:t>
            </a:r>
          </a:p>
        </p:txBody>
      </p:sp>
      <p:sp>
        <p:nvSpPr>
          <p:cNvPr id="12296" name="Text Box 7">
            <a:extLst>
              <a:ext uri="{FF2B5EF4-FFF2-40B4-BE49-F238E27FC236}">
                <a16:creationId xmlns:a16="http://schemas.microsoft.com/office/drawing/2014/main" id="{4CC4E538-A54D-4208-8092-652EA5E3E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9832" y="450875"/>
            <a:ext cx="4320480" cy="78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b="1" i="1" dirty="0">
                <a:solidFill>
                  <a:srgbClr val="FB310F"/>
                </a:solidFill>
              </a:rPr>
              <a:t>Flashback to NVQs</a:t>
            </a:r>
          </a:p>
          <a:p>
            <a:pPr eaLnBrk="1" hangingPunct="1">
              <a:spcBef>
                <a:spcPct val="50000"/>
              </a:spcBef>
            </a:pPr>
            <a:r>
              <a:rPr lang="en-GB" altLang="en-US" sz="1400" b="1" i="1" dirty="0">
                <a:solidFill>
                  <a:srgbClr val="FB310F"/>
                </a:solidFill>
              </a:rPr>
              <a:t>(National Vocational Qualifications)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6AEEF-DA85-4D68-B3D2-CF88A6DF246E}"/>
              </a:ext>
            </a:extLst>
          </p:cNvPr>
          <p:cNvSpPr/>
          <p:nvPr/>
        </p:nvSpPr>
        <p:spPr>
          <a:xfrm>
            <a:off x="7380312" y="5741393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40156 0.1675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87" y="83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5" grpId="0"/>
      <p:bldP spid="12296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>
          <a:xfrm>
            <a:off x="827584" y="1405026"/>
            <a:ext cx="5203078" cy="1152348"/>
          </a:xfrm>
        </p:spPr>
        <p:txBody>
          <a:bodyPr/>
          <a:lstStyle/>
          <a:p>
            <a:pPr eaLnBrk="1" hangingPunct="1"/>
            <a:r>
              <a:rPr lang="en-GB" sz="3600" b="1" dirty="0"/>
              <a:t>Domestics</a:t>
            </a:r>
            <a:br>
              <a:rPr lang="en-GB" sz="3600" b="1" dirty="0"/>
            </a:br>
            <a:r>
              <a:rPr lang="en-GB" sz="1800" b="1" dirty="0"/>
              <a:t>	</a:t>
            </a:r>
            <a:r>
              <a:rPr lang="en-GB" sz="2400" b="1" dirty="0"/>
              <a:t>before we start….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63688" y="2591467"/>
            <a:ext cx="5832648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en-GB" sz="2000" dirty="0">
                <a:solidFill>
                  <a:schemeClr val="tx2"/>
                </a:solidFill>
              </a:rPr>
              <a:t>Emergencies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GB" sz="2000" dirty="0">
                <a:solidFill>
                  <a:schemeClr val="tx2"/>
                </a:solidFill>
              </a:rPr>
              <a:t>	Fire alarm, exits, Assembly Point</a:t>
            </a:r>
          </a:p>
          <a:p>
            <a:pPr eaLnBrk="1" hangingPunct="1">
              <a:lnSpc>
                <a:spcPct val="150000"/>
              </a:lnSpc>
            </a:pPr>
            <a:r>
              <a:rPr lang="en-GB" sz="2000" dirty="0">
                <a:solidFill>
                  <a:schemeClr val="tx2"/>
                </a:solidFill>
              </a:rPr>
              <a:t>Toilets</a:t>
            </a:r>
          </a:p>
          <a:p>
            <a:pPr eaLnBrk="1" hangingPunct="1">
              <a:lnSpc>
                <a:spcPct val="150000"/>
              </a:lnSpc>
            </a:pPr>
            <a:r>
              <a:rPr lang="en-GB" sz="2000" dirty="0">
                <a:solidFill>
                  <a:schemeClr val="tx2"/>
                </a:solidFill>
              </a:rPr>
              <a:t>Smoking</a:t>
            </a:r>
          </a:p>
          <a:p>
            <a:pPr eaLnBrk="1" hangingPunct="1">
              <a:lnSpc>
                <a:spcPct val="150000"/>
              </a:lnSpc>
            </a:pPr>
            <a:r>
              <a:rPr lang="en-GB" sz="2000" dirty="0">
                <a:solidFill>
                  <a:schemeClr val="tx2"/>
                </a:solidFill>
              </a:rPr>
              <a:t>Refreshments / Lunch</a:t>
            </a:r>
          </a:p>
          <a:p>
            <a:pPr eaLnBrk="1" hangingPunct="1">
              <a:lnSpc>
                <a:spcPct val="150000"/>
              </a:lnSpc>
            </a:pPr>
            <a:r>
              <a:rPr lang="en-GB" sz="2000" dirty="0">
                <a:solidFill>
                  <a:schemeClr val="tx2"/>
                </a:solidFill>
              </a:rPr>
              <a:t>Mobile phones</a:t>
            </a:r>
            <a:br>
              <a:rPr lang="en-GB" sz="2000" dirty="0">
                <a:solidFill>
                  <a:schemeClr val="tx2"/>
                </a:solidFill>
              </a:rPr>
            </a:br>
            <a:r>
              <a:rPr lang="en-GB" sz="2000" dirty="0">
                <a:solidFill>
                  <a:schemeClr val="tx2"/>
                </a:solidFill>
              </a:rPr>
              <a:t>				</a:t>
            </a:r>
            <a:r>
              <a:rPr lang="en-GB" sz="1100" i="1" dirty="0">
                <a:solidFill>
                  <a:schemeClr val="tx2"/>
                </a:solidFill>
              </a:rPr>
              <a:t>next slide  &gt;&gt;&gt;&gt;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22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627785" y="1207126"/>
            <a:ext cx="3786188" cy="547688"/>
          </a:xfrm>
        </p:spPr>
        <p:txBody>
          <a:bodyPr/>
          <a:lstStyle/>
          <a:p>
            <a:pPr algn="ctr" eaLnBrk="1" hangingPunct="1"/>
            <a:r>
              <a:rPr lang="en-GB" sz="2800" b="1" dirty="0"/>
              <a:t>RQF  Framework</a:t>
            </a:r>
            <a:br>
              <a:rPr lang="en-GB" sz="2400" b="1" dirty="0"/>
            </a:br>
            <a:endParaRPr lang="en-US" sz="2400" b="1" dirty="0"/>
          </a:p>
        </p:txBody>
      </p:sp>
      <p:sp>
        <p:nvSpPr>
          <p:cNvPr id="12292" name="Text Box 1028"/>
          <p:cNvSpPr txBox="1">
            <a:spLocks noChangeArrowheads="1"/>
          </p:cNvSpPr>
          <p:nvPr/>
        </p:nvSpPr>
        <p:spPr bwMode="auto">
          <a:xfrm>
            <a:off x="2386013" y="1676404"/>
            <a:ext cx="445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1800"/>
          </a:p>
        </p:txBody>
      </p:sp>
      <p:sp>
        <p:nvSpPr>
          <p:cNvPr id="12294" name="Text Box 1031"/>
          <p:cNvSpPr txBox="1">
            <a:spLocks noChangeArrowheads="1"/>
          </p:cNvSpPr>
          <p:nvPr/>
        </p:nvSpPr>
        <p:spPr bwMode="auto">
          <a:xfrm>
            <a:off x="7236296" y="5874993"/>
            <a:ext cx="1116423" cy="438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endParaRPr lang="en-GB" sz="900" i="1" dirty="0">
              <a:solidFill>
                <a:schemeClr val="tx2"/>
              </a:solidFill>
              <a:latin typeface="Arial Unicode MS" pitchFamily="34" charset="-128"/>
            </a:endParaRPr>
          </a:p>
          <a:p>
            <a:pPr algn="r">
              <a:spcBef>
                <a:spcPct val="50000"/>
              </a:spcBef>
            </a:pPr>
            <a:r>
              <a:rPr lang="en-GB" sz="900" i="1" dirty="0">
                <a:solidFill>
                  <a:schemeClr val="tx2"/>
                </a:solidFill>
                <a:latin typeface="Arial Unicode MS" pitchFamily="34" charset="-128"/>
              </a:rPr>
              <a:t>next slide &gt;&gt;&gt;&gt;</a:t>
            </a:r>
          </a:p>
        </p:txBody>
      </p:sp>
      <p:sp>
        <p:nvSpPr>
          <p:cNvPr id="12295" name="Text Box 1032"/>
          <p:cNvSpPr txBox="1">
            <a:spLocks noChangeArrowheads="1"/>
          </p:cNvSpPr>
          <p:nvPr/>
        </p:nvSpPr>
        <p:spPr bwMode="auto">
          <a:xfrm>
            <a:off x="2574132" y="1593061"/>
            <a:ext cx="39421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 sz="180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0852810-6EB8-4C9F-907B-9010DB02F5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878225"/>
              </p:ext>
            </p:extLst>
          </p:nvPr>
        </p:nvGraphicFramePr>
        <p:xfrm>
          <a:off x="1524001" y="1725228"/>
          <a:ext cx="6095999" cy="4152044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627">
                  <a:extLst>
                    <a:ext uri="{9D8B030D-6E8A-4147-A177-3AD203B41FA5}">
                      <a16:colId xmlns:a16="http://schemas.microsoft.com/office/drawing/2014/main" val="4048822227"/>
                    </a:ext>
                  </a:extLst>
                </a:gridCol>
                <a:gridCol w="1814124">
                  <a:extLst>
                    <a:ext uri="{9D8B030D-6E8A-4147-A177-3AD203B41FA5}">
                      <a16:colId xmlns:a16="http://schemas.microsoft.com/office/drawing/2014/main" val="2278280534"/>
                    </a:ext>
                  </a:extLst>
                </a:gridCol>
                <a:gridCol w="1814124">
                  <a:extLst>
                    <a:ext uri="{9D8B030D-6E8A-4147-A177-3AD203B41FA5}">
                      <a16:colId xmlns:a16="http://schemas.microsoft.com/office/drawing/2014/main" val="1045006775"/>
                    </a:ext>
                  </a:extLst>
                </a:gridCol>
                <a:gridCol w="1814124">
                  <a:extLst>
                    <a:ext uri="{9D8B030D-6E8A-4147-A177-3AD203B41FA5}">
                      <a16:colId xmlns:a16="http://schemas.microsoft.com/office/drawing/2014/main" val="1401104756"/>
                    </a:ext>
                  </a:extLst>
                </a:gridCol>
              </a:tblGrid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521683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8640555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5528028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64415131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eg</a:t>
                      </a:r>
                      <a:r>
                        <a:rPr lang="en-GB" b="1" dirty="0"/>
                        <a:t> IQA Certificate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eg</a:t>
                      </a:r>
                      <a:r>
                        <a:rPr lang="en-GB" b="1" dirty="0"/>
                        <a:t> Diploma in A&amp;G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0482453"/>
                  </a:ext>
                </a:extLst>
              </a:tr>
              <a:tr h="52564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eg</a:t>
                      </a:r>
                      <a:r>
                        <a:rPr lang="en-GB" b="1" dirty="0"/>
                        <a:t> RQF Assessor </a:t>
                      </a:r>
                    </a:p>
                    <a:p>
                      <a:pPr algn="ctr"/>
                      <a:r>
                        <a:rPr lang="en-GB" b="1" dirty="0"/>
                        <a:t>Award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 err="1"/>
                        <a:t>eg</a:t>
                      </a:r>
                      <a:r>
                        <a:rPr lang="en-GB" b="1" dirty="0"/>
                        <a:t> RQF Assessor </a:t>
                      </a:r>
                    </a:p>
                    <a:p>
                      <a:pPr algn="ctr"/>
                      <a:r>
                        <a:rPr lang="en-GB" b="1" dirty="0"/>
                        <a:t>Certificate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6884663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0817196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9199938"/>
                  </a:ext>
                </a:extLst>
              </a:tr>
              <a:tr h="387595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Entry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30872896"/>
                  </a:ext>
                </a:extLst>
              </a:tr>
              <a:tr h="525642"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Level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AWARD</a:t>
                      </a:r>
                    </a:p>
                    <a:p>
                      <a:pPr algn="ctr"/>
                      <a:r>
                        <a:rPr lang="en-GB" b="1" dirty="0">
                          <a:solidFill>
                            <a:srgbClr val="FB310F"/>
                          </a:solidFill>
                        </a:rPr>
                        <a:t>1 – 12 credits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CERTIFICATE</a:t>
                      </a:r>
                    </a:p>
                    <a:p>
                      <a:pPr algn="ctr"/>
                      <a:r>
                        <a:rPr lang="en-GB" b="1" dirty="0">
                          <a:solidFill>
                            <a:srgbClr val="FB310F"/>
                          </a:solidFill>
                        </a:rPr>
                        <a:t>13 – 36 credits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b="1" dirty="0"/>
                        <a:t>DIPLOMA</a:t>
                      </a:r>
                    </a:p>
                    <a:p>
                      <a:pPr algn="ctr"/>
                      <a:r>
                        <a:rPr lang="en-GB" b="1" dirty="0">
                          <a:solidFill>
                            <a:srgbClr val="FB310F"/>
                          </a:solidFill>
                        </a:rPr>
                        <a:t>37 or more credits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485299"/>
                  </a:ext>
                </a:extLst>
              </a:tr>
            </a:tbl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734925BD-64D3-43E3-9F5C-D148C0DCAF1B}"/>
              </a:ext>
            </a:extLst>
          </p:cNvPr>
          <p:cNvSpPr/>
          <p:nvPr/>
        </p:nvSpPr>
        <p:spPr bwMode="auto">
          <a:xfrm>
            <a:off x="3847991" y="3554177"/>
            <a:ext cx="2031690" cy="792088"/>
          </a:xfrm>
          <a:prstGeom prst="ellipse">
            <a:avLst/>
          </a:prstGeom>
          <a:noFill/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2735796" y="1149458"/>
            <a:ext cx="2914650" cy="389335"/>
          </a:xfrm>
        </p:spPr>
        <p:txBody>
          <a:bodyPr/>
          <a:lstStyle/>
          <a:p>
            <a:pPr algn="ctr" eaLnBrk="1" hangingPunct="1"/>
            <a:r>
              <a:rPr lang="en-GB" sz="2400" b="1" dirty="0"/>
              <a:t>RQF Levels</a:t>
            </a:r>
            <a:endParaRPr lang="en-US" sz="2400" b="1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964356"/>
              </p:ext>
            </p:extLst>
          </p:nvPr>
        </p:nvGraphicFramePr>
        <p:xfrm>
          <a:off x="2000436" y="1594469"/>
          <a:ext cx="4968552" cy="46428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0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82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95275"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RQF</a:t>
                      </a:r>
                    </a:p>
                    <a:p>
                      <a:pPr algn="ctr"/>
                      <a:r>
                        <a:rPr lang="en-GB" sz="1800" dirty="0"/>
                        <a:t> Level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Equivalent to...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8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PHD</a:t>
                      </a:r>
                      <a:r>
                        <a:rPr lang="en-GB" sz="1400" dirty="0"/>
                        <a:t> / Fellowship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Masters Degree </a:t>
                      </a:r>
                      <a:r>
                        <a:rPr lang="en-GB" sz="1400" dirty="0"/>
                        <a:t>/ Membership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6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b="1" dirty="0"/>
                        <a:t>Degree</a:t>
                      </a:r>
                      <a:r>
                        <a:rPr lang="en-GB" sz="1400" dirty="0"/>
                        <a:t> / </a:t>
                      </a:r>
                      <a:r>
                        <a:rPr lang="en-GB" sz="1400" dirty="0" err="1"/>
                        <a:t>Associateship</a:t>
                      </a:r>
                      <a:r>
                        <a:rPr lang="en-GB" sz="1400" dirty="0"/>
                        <a:t> 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5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NVQ 5 / </a:t>
                      </a:r>
                      <a:r>
                        <a:rPr lang="en-GB" sz="1400" b="1" dirty="0"/>
                        <a:t>HNC</a:t>
                      </a:r>
                      <a:r>
                        <a:rPr lang="en-GB" sz="1400" dirty="0"/>
                        <a:t> / </a:t>
                      </a:r>
                      <a:r>
                        <a:rPr lang="en-GB" sz="1400" b="1" dirty="0"/>
                        <a:t>HND</a:t>
                      </a:r>
                      <a:r>
                        <a:rPr lang="en-GB" sz="1400" baseline="0" dirty="0"/>
                        <a:t> / Foundation Degree</a:t>
                      </a:r>
                      <a:endParaRPr lang="en-GB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NVQ 4 / Higher</a:t>
                      </a:r>
                      <a:r>
                        <a:rPr lang="en-GB" sz="1400" baseline="0" dirty="0"/>
                        <a:t> Professional Diploma</a:t>
                      </a:r>
                      <a:endParaRPr lang="en-GB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NVQ 3 / A Level / </a:t>
                      </a:r>
                      <a:r>
                        <a:rPr lang="en-GB" sz="1400" b="1" dirty="0"/>
                        <a:t>BTEC National</a:t>
                      </a:r>
                      <a:r>
                        <a:rPr lang="en-GB" sz="1400" b="1" baseline="0" dirty="0"/>
                        <a:t> </a:t>
                      </a:r>
                      <a:r>
                        <a:rPr lang="en-GB" sz="1400" baseline="0" dirty="0"/>
                        <a:t>Cert’/Dip’</a:t>
                      </a:r>
                      <a:endParaRPr lang="en-GB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NVQ 2 / </a:t>
                      </a:r>
                      <a:r>
                        <a:rPr lang="en-GB" sz="1400" b="1" dirty="0"/>
                        <a:t>GCSE A-C </a:t>
                      </a:r>
                      <a:r>
                        <a:rPr lang="en-GB" sz="1400" dirty="0"/>
                        <a:t>/ BTEC First</a:t>
                      </a:r>
                      <a:r>
                        <a:rPr lang="en-GB" sz="1400" baseline="0" dirty="0"/>
                        <a:t> Certificate</a:t>
                      </a:r>
                      <a:endParaRPr lang="en-GB" sz="1400" dirty="0"/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446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NVQ 1 / </a:t>
                      </a:r>
                      <a:r>
                        <a:rPr lang="en-GB" sz="1400" b="1" dirty="0"/>
                        <a:t>GCSE Grade D-G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5BA5C70E-85ED-4F4B-8A4F-5035938EC945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1340539" y="1754735"/>
            <a:ext cx="6687845" cy="4266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chemeClr val="tx2"/>
                </a:solidFill>
                <a:latin typeface="Arial" charset="0"/>
              </a:rPr>
              <a:t>LEVELS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As defined in “Regulatory Arrangements for the QCF” ( now defunct! )</a:t>
            </a:r>
          </a:p>
          <a:p>
            <a:pPr>
              <a:spcBef>
                <a:spcPct val="50000"/>
              </a:spcBef>
            </a:pPr>
            <a:endParaRPr lang="en-US" sz="105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chemeClr val="tx2"/>
                </a:solidFill>
                <a:latin typeface="Arial" charset="0"/>
              </a:rPr>
              <a:t>Level 2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well defined, routine tasks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 exercise autonomy and judgement subject to overall direction and guidance</a:t>
            </a:r>
          </a:p>
          <a:p>
            <a:pPr>
              <a:spcBef>
                <a:spcPct val="50000"/>
              </a:spcBef>
            </a:pPr>
            <a:endParaRPr lang="en-US" sz="105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</a:pPr>
            <a:r>
              <a:rPr lang="en-US" sz="1600" b="1" dirty="0">
                <a:solidFill>
                  <a:schemeClr val="tx2"/>
                </a:solidFill>
                <a:latin typeface="Arial" charset="0"/>
              </a:rPr>
              <a:t>Level 3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complex and non-routine tasks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 responsibility for supervising and guiding others</a:t>
            </a:r>
          </a:p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  <a:latin typeface="Arial" charset="0"/>
              </a:rPr>
              <a:t>- exercise autonomy and judgement within limited parameters</a:t>
            </a:r>
          </a:p>
          <a:p>
            <a:pPr>
              <a:spcBef>
                <a:spcPct val="50000"/>
              </a:spcBef>
            </a:pPr>
            <a:endParaRPr lang="en-US" sz="105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7A281FA9-9EC3-478C-8355-360EEB7DCE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35796" y="1149458"/>
            <a:ext cx="2914650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/>
              <a:t>RQF Levels</a:t>
            </a:r>
            <a:endParaRPr lang="en-US" sz="2400" b="1" kern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A0460F-AC6A-42CF-9281-73DDE98D878E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7000"/>
                            </p:stCondLst>
                            <p:childTnLst>
                              <p:par>
                                <p:cTn id="4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>
          <a:xfrm>
            <a:off x="2000250" y="973286"/>
            <a:ext cx="5143500" cy="871538"/>
          </a:xfrm>
        </p:spPr>
        <p:txBody>
          <a:bodyPr/>
          <a:lstStyle/>
          <a:p>
            <a:pPr algn="ctr" eaLnBrk="1" hangingPunct="1"/>
            <a:r>
              <a:rPr lang="en-GB" sz="2100" b="1" dirty="0">
                <a:latin typeface="+mn-lt"/>
              </a:rPr>
              <a:t>Structure of a Vocational Qualification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3568" y="1628800"/>
            <a:ext cx="7776864" cy="4752528"/>
          </a:xfrm>
        </p:spPr>
        <p:txBody>
          <a:bodyPr/>
          <a:lstStyle/>
          <a:p>
            <a:pPr eaLnBrk="1" hangingPunct="1">
              <a:buFont typeface="Wingdings" pitchFamily="2" charset="2"/>
              <a:buNone/>
            </a:pPr>
            <a:r>
              <a:rPr lang="en-GB" sz="1800" b="1" dirty="0">
                <a:solidFill>
                  <a:schemeClr val="tx2"/>
                </a:solidFill>
              </a:rPr>
              <a:t>Units</a:t>
            </a:r>
          </a:p>
          <a:p>
            <a:pPr eaLnBrk="1" hangingPunct="1">
              <a:buFont typeface="Wingdings" pitchFamily="2" charset="2"/>
              <a:buNone/>
            </a:pPr>
            <a:r>
              <a:rPr lang="en-GB" sz="1800" b="1" dirty="0">
                <a:solidFill>
                  <a:schemeClr val="tx2"/>
                </a:solidFill>
              </a:rPr>
              <a:t>	</a:t>
            </a:r>
            <a:r>
              <a:rPr lang="en-GB" sz="1500" b="1" dirty="0">
                <a:solidFill>
                  <a:srgbClr val="FB310F"/>
                </a:solidFill>
              </a:rPr>
              <a:t>Level</a:t>
            </a:r>
            <a:r>
              <a:rPr lang="en-GB" sz="1500" dirty="0">
                <a:solidFill>
                  <a:schemeClr val="tx2"/>
                </a:solidFill>
              </a:rPr>
              <a:t>  </a:t>
            </a:r>
            <a:r>
              <a:rPr lang="en-GB" sz="1350" dirty="0">
                <a:solidFill>
                  <a:schemeClr val="tx2"/>
                </a:solidFill>
              </a:rPr>
              <a:t>- not always the same as qualification level</a:t>
            </a:r>
            <a:endParaRPr lang="en-GB" sz="1500" dirty="0">
              <a:solidFill>
                <a:schemeClr val="tx2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z="1500" b="1" dirty="0">
                <a:solidFill>
                  <a:schemeClr val="tx2"/>
                </a:solidFill>
              </a:rPr>
              <a:t>	</a:t>
            </a:r>
            <a:r>
              <a:rPr lang="en-GB" sz="1500" b="1" dirty="0">
                <a:solidFill>
                  <a:srgbClr val="FB310F"/>
                </a:solidFill>
              </a:rPr>
              <a:t>Credit value</a:t>
            </a:r>
            <a:r>
              <a:rPr lang="en-GB" sz="1500" dirty="0">
                <a:solidFill>
                  <a:schemeClr val="tx2"/>
                </a:solidFill>
              </a:rPr>
              <a:t>  </a:t>
            </a:r>
            <a:r>
              <a:rPr lang="en-GB" sz="1350" dirty="0">
                <a:solidFill>
                  <a:schemeClr val="tx2"/>
                </a:solidFill>
              </a:rPr>
              <a:t>-  amount of work (1 credit = nominal 10 guided learning hours)</a:t>
            </a:r>
            <a:endParaRPr lang="en-GB" sz="1500" dirty="0">
              <a:solidFill>
                <a:schemeClr val="tx2"/>
              </a:solidFill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GB" sz="1500" b="1" dirty="0">
                <a:solidFill>
                  <a:schemeClr val="tx2"/>
                </a:solidFill>
              </a:rPr>
              <a:t>	</a:t>
            </a:r>
            <a:r>
              <a:rPr lang="en-GB" sz="1500" b="1" dirty="0">
                <a:solidFill>
                  <a:srgbClr val="FB310F"/>
                </a:solidFill>
              </a:rPr>
              <a:t>Guided or notional learning hours </a:t>
            </a:r>
            <a:r>
              <a:rPr lang="en-GB" sz="1350" dirty="0">
                <a:solidFill>
                  <a:schemeClr val="tx2"/>
                </a:solidFill>
              </a:rPr>
              <a:t>- for the ‘teaching bit’</a:t>
            </a:r>
            <a:endParaRPr lang="en-GB" sz="1500" dirty="0">
              <a:solidFill>
                <a:schemeClr val="accent2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sz="16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sz="1500" b="1" dirty="0">
                <a:solidFill>
                  <a:srgbClr val="FF0000"/>
                </a:solidFill>
              </a:rPr>
              <a:t>Learning Outcomes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stated in the form “the Learner will be able to…”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a statement of what a learner can be expected to know, understand, or do </a:t>
            </a:r>
            <a:r>
              <a:rPr lang="en-GB" sz="1400" b="1" dirty="0">
                <a:solidFill>
                  <a:schemeClr val="tx2"/>
                </a:solidFill>
              </a:rPr>
              <a:t>as a result of a process of learning</a:t>
            </a:r>
            <a:endParaRPr lang="en-GB" sz="14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endParaRPr lang="en-GB" sz="800" b="1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sz="1500" b="1" dirty="0">
                <a:solidFill>
                  <a:srgbClr val="FF0000"/>
                </a:solidFill>
              </a:rPr>
              <a:t>Assessment Criteria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stated in the form “the Learner can…”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these are what the NOS expect the learner can do to demonstrate competence</a:t>
            </a:r>
          </a:p>
          <a:p>
            <a:pPr eaLnBrk="1" hangingPunct="1">
              <a:lnSpc>
                <a:spcPct val="80000"/>
              </a:lnSpc>
              <a:buNone/>
            </a:pPr>
            <a:endParaRPr lang="en-GB" sz="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sz="1500" b="1" dirty="0">
                <a:solidFill>
                  <a:srgbClr val="FF0000"/>
                </a:solidFill>
              </a:rPr>
              <a:t>Assessment Methods</a:t>
            </a:r>
            <a:r>
              <a:rPr lang="en-GB" sz="1500" dirty="0">
                <a:solidFill>
                  <a:srgbClr val="FF0000"/>
                </a:solidFill>
              </a:rPr>
              <a:t> and </a:t>
            </a:r>
            <a:r>
              <a:rPr lang="en-GB" sz="1500" b="1" dirty="0">
                <a:solidFill>
                  <a:srgbClr val="FF0000"/>
                </a:solidFill>
              </a:rPr>
              <a:t>Evidence Requirements</a:t>
            </a:r>
            <a:r>
              <a:rPr lang="en-GB" sz="1500" dirty="0">
                <a:solidFill>
                  <a:srgbClr val="FF0000"/>
                </a:solidFill>
              </a:rPr>
              <a:t>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600" dirty="0">
                <a:solidFill>
                  <a:schemeClr val="tx2"/>
                </a:solidFill>
              </a:rPr>
              <a:t>	- give more or less specific instructions to Assessors</a:t>
            </a:r>
          </a:p>
          <a:p>
            <a:pPr eaLnBrk="1" hangingPunct="1">
              <a:lnSpc>
                <a:spcPct val="80000"/>
              </a:lnSpc>
              <a:buNone/>
            </a:pPr>
            <a:endParaRPr lang="en-GB" sz="8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None/>
            </a:pPr>
            <a:r>
              <a:rPr lang="en-GB" sz="1500" b="1" dirty="0">
                <a:solidFill>
                  <a:srgbClr val="FF0000"/>
                </a:solidFill>
              </a:rPr>
              <a:t>Knowledge &amp; Understanding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sometimes covered in a separate Unit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often written as </a:t>
            </a:r>
            <a:r>
              <a:rPr lang="en-GB" sz="1400" b="1" dirty="0">
                <a:solidFill>
                  <a:schemeClr val="tx2"/>
                </a:solidFill>
              </a:rPr>
              <a:t>“State / Explain / Describe” </a:t>
            </a:r>
          </a:p>
          <a:p>
            <a:pPr eaLnBrk="1" hangingPunct="1">
              <a:lnSpc>
                <a:spcPct val="80000"/>
              </a:lnSpc>
              <a:buNone/>
            </a:pPr>
            <a:r>
              <a:rPr lang="en-GB" sz="1400" dirty="0">
                <a:solidFill>
                  <a:schemeClr val="tx2"/>
                </a:solidFill>
              </a:rPr>
              <a:t>	- may also be “inferred through performance”</a:t>
            </a:r>
            <a:endParaRPr lang="en-GB" sz="16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GB" sz="1050" dirty="0">
              <a:solidFill>
                <a:schemeClr val="tx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14FD5B2-0E1E-4C41-A3C5-B0AA9299DBAA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5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5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65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65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655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655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655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655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655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655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55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655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655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6553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655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6553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655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6553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655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6553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553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6553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2386013" y="989856"/>
            <a:ext cx="4371975" cy="1143000"/>
          </a:xfrm>
        </p:spPr>
        <p:txBody>
          <a:bodyPr/>
          <a:lstStyle/>
          <a:p>
            <a:pPr algn="ctr" eaLnBrk="1" hangingPunct="1"/>
            <a:r>
              <a:rPr lang="en-GB" sz="2400" b="1" dirty="0">
                <a:latin typeface="+mn-lt"/>
              </a:rPr>
              <a:t>Rules of Combination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idx="1"/>
          </p:nvPr>
        </p:nvSpPr>
        <p:spPr>
          <a:xfrm>
            <a:off x="2278016" y="2040142"/>
            <a:ext cx="5246312" cy="239697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solidFill>
                  <a:schemeClr val="tx2"/>
                </a:solidFill>
              </a:rPr>
              <a:t>This is how qualifications are ‘made up’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solidFill>
                  <a:schemeClr val="tx2"/>
                </a:solidFill>
              </a:rPr>
              <a:t>Combination of Units: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solidFill>
                  <a:schemeClr val="tx2"/>
                </a:solidFill>
              </a:rPr>
              <a:t>mandatory and optional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solidFill>
                  <a:schemeClr val="tx2"/>
                </a:solidFill>
              </a:rPr>
              <a:t>All units will be relevant to the qualification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GB" sz="180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80000"/>
              </a:lnSpc>
              <a:buFontTx/>
              <a:buNone/>
            </a:pPr>
            <a:r>
              <a:rPr lang="en-GB" sz="1800" dirty="0">
                <a:solidFill>
                  <a:schemeClr val="tx2"/>
                </a:solidFill>
              </a:rPr>
              <a:t>&gt;/=  50% of units must be at level of the qualification</a:t>
            </a:r>
            <a:endParaRPr lang="en-GB" sz="900" i="1" dirty="0">
              <a:solidFill>
                <a:schemeClr val="tx2"/>
              </a:solidFill>
            </a:endParaRPr>
          </a:p>
          <a:p>
            <a:pPr lvl="1" algn="r" eaLnBrk="1" hangingPunct="1">
              <a:lnSpc>
                <a:spcPct val="80000"/>
              </a:lnSpc>
              <a:buFontTx/>
              <a:buNone/>
            </a:pPr>
            <a:endParaRPr lang="en-GB" sz="900" i="1" dirty="0"/>
          </a:p>
          <a:p>
            <a:pPr lvl="1" algn="r" eaLnBrk="1" hangingPunct="1">
              <a:lnSpc>
                <a:spcPct val="80000"/>
              </a:lnSpc>
              <a:buFontTx/>
              <a:buNone/>
            </a:pPr>
            <a:endParaRPr lang="en-GB" sz="900" i="1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49BFA-3E0E-46A6-A337-B5AB0683EFC2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6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6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3" grpId="0" uiExpand="1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268633" y="1268762"/>
            <a:ext cx="6606734" cy="460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7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..... The units</a:t>
            </a:r>
          </a:p>
          <a:p>
            <a:pPr marL="342867" indent="-342867" defTabSz="426202">
              <a:spcBef>
                <a:spcPct val="50000"/>
              </a:spcBef>
              <a:defRPr/>
            </a:pPr>
            <a:endParaRPr lang="en-GB" sz="18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100" b="1" dirty="0">
                <a:ln>
                  <a:solidFill>
                    <a:schemeClr val="tx1">
                      <a:alpha val="49000"/>
                    </a:schemeClr>
                  </a:solidFill>
                </a:ln>
                <a:solidFill>
                  <a:srgbClr val="92D050"/>
                </a:solidFill>
                <a:latin typeface="Arial" charset="0"/>
                <a:cs typeface="Times New Roman" pitchFamily="18" charset="0"/>
              </a:rPr>
              <a:t>Unit 1: Understanding the Principles and Practices of Assessment </a:t>
            </a:r>
            <a:r>
              <a:rPr lang="en-GB" sz="1800" dirty="0">
                <a:ln>
                  <a:solidFill>
                    <a:schemeClr val="tx1">
                      <a:alpha val="49000"/>
                    </a:schemeClr>
                  </a:solidFill>
                </a:ln>
                <a:solidFill>
                  <a:srgbClr val="92D050"/>
                </a:solidFill>
                <a:latin typeface="Arial" charset="0"/>
                <a:cs typeface="Times New Roman" pitchFamily="18" charset="0"/>
              </a:rPr>
              <a:t>- 3 Credits</a:t>
            </a:r>
          </a:p>
          <a:p>
            <a:pPr marL="342867" indent="-342867" defTabSz="426202">
              <a:spcBef>
                <a:spcPct val="50000"/>
              </a:spcBef>
              <a:defRPr/>
            </a:pP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100" b="1" dirty="0">
                <a:ln>
                  <a:solidFill>
                    <a:schemeClr val="tx1">
                      <a:alpha val="47000"/>
                    </a:schemeClr>
                  </a:solidFill>
                </a:ln>
                <a:solidFill>
                  <a:srgbClr val="FFC000"/>
                </a:solidFill>
                <a:latin typeface="Arial" charset="0"/>
                <a:cs typeface="Times New Roman" pitchFamily="18" charset="0"/>
              </a:rPr>
              <a:t>Unit 2: Assess Occupational Competence in the Work Place </a:t>
            </a:r>
            <a:r>
              <a:rPr lang="en-GB" sz="1800" dirty="0">
                <a:ln>
                  <a:solidFill>
                    <a:schemeClr val="tx1">
                      <a:alpha val="47000"/>
                    </a:schemeClr>
                  </a:solidFill>
                </a:ln>
                <a:solidFill>
                  <a:srgbClr val="FFC000"/>
                </a:solidFill>
                <a:latin typeface="Arial" charset="0"/>
                <a:cs typeface="Times New Roman" pitchFamily="18" charset="0"/>
              </a:rPr>
              <a:t>- 6 Credits</a:t>
            </a:r>
          </a:p>
          <a:p>
            <a:pPr marL="342867" indent="-342867" defTabSz="426202">
              <a:spcBef>
                <a:spcPct val="50000"/>
              </a:spcBef>
              <a:defRPr/>
            </a:pP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100" b="1" dirty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rgbClr val="00B0F0"/>
                </a:solidFill>
                <a:latin typeface="Arial" charset="0"/>
                <a:cs typeface="Times New Roman" pitchFamily="18" charset="0"/>
              </a:rPr>
              <a:t>Unit 3: Assess Vocational Skills, Knowledge &amp; Understanding - </a:t>
            </a:r>
            <a:r>
              <a:rPr lang="en-GB" sz="1800" dirty="0">
                <a:ln>
                  <a:solidFill>
                    <a:schemeClr val="tx1">
                      <a:alpha val="48000"/>
                    </a:schemeClr>
                  </a:solidFill>
                </a:ln>
                <a:solidFill>
                  <a:srgbClr val="00B0F0"/>
                </a:solidFill>
                <a:latin typeface="Arial" charset="0"/>
                <a:cs typeface="Times New Roman" pitchFamily="18" charset="0"/>
              </a:rPr>
              <a:t>6 Credits</a:t>
            </a:r>
            <a:endParaRPr lang="en-GB" sz="1800" i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defTabSz="426202">
              <a:spcBef>
                <a:spcPct val="50000"/>
              </a:spcBef>
              <a:defRPr/>
            </a:pP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54356" y="242646"/>
            <a:ext cx="4785996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defTabSz="685732">
              <a:defRPr/>
            </a:pPr>
            <a:r>
              <a:rPr lang="en-GB" b="1" kern="0" dirty="0">
                <a:solidFill>
                  <a:schemeClr val="tx2"/>
                </a:solidFill>
                <a:latin typeface="Arial" charset="0"/>
                <a:ea typeface="+mj-ea"/>
                <a:cs typeface="+mj-cs"/>
              </a:rPr>
              <a:t>RQF Assessor Qualification</a:t>
            </a:r>
            <a:endParaRPr lang="en-US" b="1" kern="0" dirty="0">
              <a:solidFill>
                <a:schemeClr val="tx2"/>
              </a:solidFill>
              <a:latin typeface="Arial" charset="0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2341C4-A7B4-4850-8B9A-AC85A6579AEC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80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>
          <a:xfrm>
            <a:off x="2386013" y="409060"/>
            <a:ext cx="4371975" cy="792696"/>
          </a:xfrm>
        </p:spPr>
        <p:txBody>
          <a:bodyPr/>
          <a:lstStyle/>
          <a:p>
            <a:pPr algn="ctr" eaLnBrk="1" hangingPunct="1"/>
            <a:r>
              <a:rPr lang="en-GB" sz="2100" dirty="0">
                <a:latin typeface="Arial" charset="0"/>
              </a:rPr>
              <a:t>Who’s Who? </a:t>
            </a:r>
          </a:p>
        </p:txBody>
      </p:sp>
      <p:sp>
        <p:nvSpPr>
          <p:cNvPr id="43012" name="Text Box 3"/>
          <p:cNvSpPr txBox="1">
            <a:spLocks noChangeArrowheads="1"/>
          </p:cNvSpPr>
          <p:nvPr/>
        </p:nvSpPr>
        <p:spPr bwMode="auto">
          <a:xfrm>
            <a:off x="2400300" y="1268761"/>
            <a:ext cx="4343400" cy="4824398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Regulatory Authorities</a:t>
            </a:r>
          </a:p>
          <a:p>
            <a:pPr algn="ctr">
              <a:spcBef>
                <a:spcPct val="50000"/>
              </a:spcBef>
            </a:pPr>
            <a:r>
              <a:rPr lang="en-GB" sz="1500" b="1" dirty="0" err="1">
                <a:solidFill>
                  <a:schemeClr val="tx2"/>
                </a:solidFill>
                <a:latin typeface="Arial" charset="0"/>
              </a:rPr>
              <a:t>OfQual</a:t>
            </a: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, DCELLS, CCEA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Sector Skills Council (SSC)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Awarding Body (EQA)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rgbClr val="FB310F"/>
                </a:solidFill>
                <a:latin typeface="Arial" charset="0"/>
              </a:rPr>
              <a:t>Approved  Centre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Centre Co-ordinator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Internal Quality Assurance team</a:t>
            </a:r>
          </a:p>
          <a:p>
            <a:pPr algn="ctr">
              <a:spcBef>
                <a:spcPct val="50000"/>
              </a:spcBef>
            </a:pP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Assessor team</a:t>
            </a:r>
          </a:p>
        </p:txBody>
      </p:sp>
      <p:sp>
        <p:nvSpPr>
          <p:cNvPr id="43013" name="Line 4"/>
          <p:cNvSpPr>
            <a:spLocks noChangeShapeType="1"/>
          </p:cNvSpPr>
          <p:nvPr/>
        </p:nvSpPr>
        <p:spPr bwMode="auto">
          <a:xfrm>
            <a:off x="4572000" y="2672954"/>
            <a:ext cx="0" cy="28575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43014" name="Line 5"/>
          <p:cNvSpPr>
            <a:spLocks noChangeShapeType="1"/>
          </p:cNvSpPr>
          <p:nvPr/>
        </p:nvSpPr>
        <p:spPr bwMode="auto">
          <a:xfrm>
            <a:off x="4572000" y="3320653"/>
            <a:ext cx="0" cy="3429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43015" name="Line 6"/>
          <p:cNvSpPr>
            <a:spLocks noChangeShapeType="1"/>
          </p:cNvSpPr>
          <p:nvPr/>
        </p:nvSpPr>
        <p:spPr bwMode="auto">
          <a:xfrm>
            <a:off x="4572000" y="4023122"/>
            <a:ext cx="0" cy="3429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43016" name="Line 7"/>
          <p:cNvSpPr>
            <a:spLocks noChangeShapeType="1"/>
          </p:cNvSpPr>
          <p:nvPr/>
        </p:nvSpPr>
        <p:spPr bwMode="auto">
          <a:xfrm>
            <a:off x="4572000" y="4670822"/>
            <a:ext cx="0" cy="28575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43017" name="Line 8"/>
          <p:cNvSpPr>
            <a:spLocks noChangeShapeType="1"/>
          </p:cNvSpPr>
          <p:nvPr/>
        </p:nvSpPr>
        <p:spPr bwMode="auto">
          <a:xfrm>
            <a:off x="4572000" y="1916832"/>
            <a:ext cx="0" cy="34290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4572000" y="5427222"/>
            <a:ext cx="0" cy="285750"/>
          </a:xfrm>
          <a:prstGeom prst="line">
            <a:avLst/>
          </a:prstGeom>
          <a:noFill/>
          <a:ln w="50800" cap="sq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/>
          <a:lstStyle/>
          <a:p>
            <a:endParaRPr lang="en-GB" sz="1800"/>
          </a:p>
        </p:txBody>
      </p:sp>
      <p:sp>
        <p:nvSpPr>
          <p:cNvPr id="11" name="Rectangle 10"/>
          <p:cNvSpPr/>
          <p:nvPr/>
        </p:nvSpPr>
        <p:spPr bwMode="auto">
          <a:xfrm>
            <a:off x="3734907" y="5733256"/>
            <a:ext cx="1674186" cy="378042"/>
          </a:xfrm>
          <a:prstGeom prst="rect">
            <a:avLst/>
          </a:prstGeom>
          <a:noFill/>
          <a:ln w="19050" cap="flat" cmpd="sng" algn="ctr">
            <a:solidFill>
              <a:schemeClr val="bg2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32"/>
            <a:endParaRPr lang="en-GB" sz="1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C25F06-9BFD-43A9-ABC3-A29D47BEF6AC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79A5BCDD-6273-4A9A-A820-A8601D913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43650"/>
            <a:ext cx="2895600" cy="361950"/>
          </a:xfrm>
        </p:spPr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589E681-2B69-48CD-9781-5174D6CCF651}"/>
              </a:ext>
            </a:extLst>
          </p:cNvPr>
          <p:cNvSpPr/>
          <p:nvPr/>
        </p:nvSpPr>
        <p:spPr>
          <a:xfrm>
            <a:off x="6041270" y="2088282"/>
            <a:ext cx="273630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Wales</a:t>
            </a:r>
          </a:p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The Department for Children, Education, Lifelong Learning and Skills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CF8559-FB3C-4AF5-A747-6B9DBBD39F8B}"/>
              </a:ext>
            </a:extLst>
          </p:cNvPr>
          <p:cNvSpPr/>
          <p:nvPr/>
        </p:nvSpPr>
        <p:spPr>
          <a:xfrm>
            <a:off x="5940152" y="3861048"/>
            <a:ext cx="31230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Northern Ireland</a:t>
            </a:r>
          </a:p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The Council for the Curriculum, Examinations &amp; Assessment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3707985-A4D1-40C8-A954-3DE9BB651C30}"/>
              </a:ext>
            </a:extLst>
          </p:cNvPr>
          <p:cNvSpPr/>
          <p:nvPr/>
        </p:nvSpPr>
        <p:spPr bwMode="auto">
          <a:xfrm>
            <a:off x="4139954" y="1591598"/>
            <a:ext cx="936102" cy="32523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3EEE13C-21F4-4422-9CD8-E58346A72828}"/>
              </a:ext>
            </a:extLst>
          </p:cNvPr>
          <p:cNvSpPr/>
          <p:nvPr/>
        </p:nvSpPr>
        <p:spPr bwMode="auto">
          <a:xfrm>
            <a:off x="5040051" y="1585383"/>
            <a:ext cx="756085" cy="325234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669644F-A296-4201-B929-0A332F0433F7}"/>
              </a:ext>
            </a:extLst>
          </p:cNvPr>
          <p:cNvSpPr/>
          <p:nvPr/>
        </p:nvSpPr>
        <p:spPr>
          <a:xfrm>
            <a:off x="5837223" y="657461"/>
            <a:ext cx="31230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England</a:t>
            </a:r>
          </a:p>
          <a:p>
            <a:pPr algn="ctr"/>
            <a:r>
              <a:rPr lang="en-GB" sz="1800" b="1" dirty="0">
                <a:solidFill>
                  <a:schemeClr val="accent6"/>
                </a:solidFill>
                <a:latin typeface="arial" panose="020B0604020202020204" pitchFamily="34" charset="0"/>
              </a:rPr>
              <a:t>The Office of Qualifications and Examinations Regulation</a:t>
            </a:r>
            <a:endParaRPr lang="en-GB" sz="1800" b="1" dirty="0">
              <a:solidFill>
                <a:schemeClr val="accent6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010ED0-4F08-4A3F-86D7-9131B2622845}"/>
              </a:ext>
            </a:extLst>
          </p:cNvPr>
          <p:cNvSpPr/>
          <p:nvPr/>
        </p:nvSpPr>
        <p:spPr bwMode="auto">
          <a:xfrm>
            <a:off x="3309028" y="1599094"/>
            <a:ext cx="936102" cy="323953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2" grpId="0"/>
      <p:bldP spid="2" grpId="1"/>
      <p:bldP spid="3" grpId="0"/>
      <p:bldP spid="3" grpId="1"/>
      <p:bldP spid="4" grpId="0" animBg="1"/>
      <p:bldP spid="4" grpId="1" animBg="1"/>
      <p:bldP spid="16" grpId="0" animBg="1"/>
      <p:bldP spid="16" grpId="1" animBg="1"/>
      <p:bldP spid="5" grpId="0"/>
      <p:bldP spid="5" grpId="1"/>
      <p:bldP spid="18" grpId="0" animBg="1"/>
      <p:bldP spid="18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229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843809" y="836713"/>
            <a:ext cx="3786188" cy="702302"/>
          </a:xfrm>
        </p:spPr>
        <p:txBody>
          <a:bodyPr/>
          <a:lstStyle/>
          <a:p>
            <a:pPr algn="ctr" eaLnBrk="1" hangingPunct="1"/>
            <a:r>
              <a:rPr lang="en-GB" sz="2400" b="1" dirty="0">
                <a:latin typeface="+mn-lt"/>
              </a:rPr>
              <a:t>RQF  Who’s Who</a:t>
            </a:r>
            <a:endParaRPr lang="en-US" sz="2400" b="1" dirty="0">
              <a:latin typeface="+mn-lt"/>
            </a:endParaRPr>
          </a:p>
        </p:txBody>
      </p:sp>
      <p:sp>
        <p:nvSpPr>
          <p:cNvPr id="12294" name="Text Box 1031"/>
          <p:cNvSpPr txBox="1">
            <a:spLocks noChangeArrowheads="1"/>
          </p:cNvSpPr>
          <p:nvPr/>
        </p:nvSpPr>
        <p:spPr bwMode="auto">
          <a:xfrm>
            <a:off x="2051720" y="1700812"/>
            <a:ext cx="4896544" cy="3693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800" b="1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OfQual</a:t>
            </a:r>
            <a: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b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non ministerial government department (was QCA)</a:t>
            </a:r>
            <a:endParaRPr lang="en-GB" sz="120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Sector Skills Councils </a:t>
            </a:r>
            <a:b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state sponsored, employer-led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create the National Occupational </a:t>
            </a:r>
            <a:r>
              <a:rPr lang="en-GB" sz="1350" u="sng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Standards</a:t>
            </a: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(NOS)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currently 25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GB" sz="13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Cskills</a:t>
            </a: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for construction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</a:t>
            </a:r>
            <a:r>
              <a:rPr lang="en-GB" sz="13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CfA</a:t>
            </a: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for Business’ Admin’ ?</a:t>
            </a:r>
            <a:endParaRPr lang="en-GB" sz="1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Awarding Bodies </a:t>
            </a:r>
            <a:b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City &amp; Guilds, EDI, </a:t>
            </a:r>
            <a:r>
              <a:rPr lang="en-GB" sz="1350" dirty="0" err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EdExcel</a:t>
            </a: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, OCR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Private company or charity that compete for ‘business’ of...</a:t>
            </a:r>
            <a:endParaRPr lang="en-GB" sz="1800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ct val="50000"/>
              </a:spcBef>
            </a:pPr>
            <a: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Approved Centres</a:t>
            </a:r>
            <a:br>
              <a:rPr lang="en-GB" sz="1800" b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Organisation accredited to deliver specific qualifications</a:t>
            </a:r>
            <a:b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- Private companies or charities or colleges.</a:t>
            </a:r>
            <a:r>
              <a:rPr lang="en-GB" sz="1200" b="1" dirty="0">
                <a:solidFill>
                  <a:schemeClr val="tx2"/>
                </a:solidFill>
                <a:latin typeface="Arial Unicode MS" pitchFamily="34" charset="-128"/>
              </a:rPr>
              <a:t>	</a:t>
            </a:r>
          </a:p>
        </p:txBody>
      </p:sp>
      <p:sp>
        <p:nvSpPr>
          <p:cNvPr id="12295" name="Text Box 1032"/>
          <p:cNvSpPr txBox="1">
            <a:spLocks noChangeArrowheads="1"/>
          </p:cNvSpPr>
          <p:nvPr/>
        </p:nvSpPr>
        <p:spPr bwMode="auto">
          <a:xfrm>
            <a:off x="2574132" y="1593061"/>
            <a:ext cx="39421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en-GB" sz="18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E35283-4267-461F-9F7B-902BF2F00CA6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2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4" grpId="0" uiExpand="1" build="p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5" descr="C:\Documents and Settings\Mike\My Documents\Work\NVQ Work\A1\OrganisationChar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95638" y="242891"/>
            <a:ext cx="2726531" cy="6428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ext Box 6"/>
          <p:cNvSpPr txBox="1">
            <a:spLocks noChangeArrowheads="1"/>
          </p:cNvSpPr>
          <p:nvPr/>
        </p:nvSpPr>
        <p:spPr bwMode="auto">
          <a:xfrm>
            <a:off x="6084093" y="675085"/>
            <a:ext cx="1944291" cy="460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100"/>
              <a:t>Awarding Body</a:t>
            </a:r>
          </a:p>
          <a:p>
            <a:pPr>
              <a:spcBef>
                <a:spcPct val="50000"/>
              </a:spcBef>
            </a:pPr>
            <a:endParaRPr lang="en-GB" sz="1050"/>
          </a:p>
          <a:p>
            <a:pPr>
              <a:spcBef>
                <a:spcPct val="50000"/>
              </a:spcBef>
            </a:pPr>
            <a:endParaRPr lang="en-GB" sz="1050"/>
          </a:p>
          <a:p>
            <a:pPr>
              <a:spcBef>
                <a:spcPct val="50000"/>
              </a:spcBef>
            </a:pPr>
            <a:r>
              <a:rPr lang="en-GB" sz="2100"/>
              <a:t>EQA</a:t>
            </a:r>
          </a:p>
          <a:p>
            <a:pPr>
              <a:spcBef>
                <a:spcPct val="50000"/>
              </a:spcBef>
            </a:pPr>
            <a:endParaRPr lang="en-GB" sz="2100"/>
          </a:p>
          <a:p>
            <a:pPr>
              <a:spcBef>
                <a:spcPct val="50000"/>
              </a:spcBef>
            </a:pPr>
            <a:r>
              <a:rPr lang="en-GB" sz="2100"/>
              <a:t>IQA</a:t>
            </a:r>
          </a:p>
          <a:p>
            <a:pPr>
              <a:spcBef>
                <a:spcPct val="50000"/>
              </a:spcBef>
            </a:pPr>
            <a:endParaRPr lang="en-GB" sz="2100"/>
          </a:p>
          <a:p>
            <a:pPr>
              <a:spcBef>
                <a:spcPct val="50000"/>
              </a:spcBef>
            </a:pPr>
            <a:endParaRPr lang="en-GB" sz="1350"/>
          </a:p>
          <a:p>
            <a:pPr>
              <a:spcBef>
                <a:spcPct val="50000"/>
              </a:spcBef>
            </a:pPr>
            <a:r>
              <a:rPr lang="en-GB" sz="2100"/>
              <a:t>  Assessors</a:t>
            </a:r>
          </a:p>
          <a:p>
            <a:pPr>
              <a:spcBef>
                <a:spcPct val="50000"/>
              </a:spcBef>
            </a:pPr>
            <a:endParaRPr lang="en-GB" sz="2100"/>
          </a:p>
          <a:p>
            <a:pPr>
              <a:spcBef>
                <a:spcPct val="50000"/>
              </a:spcBef>
            </a:pPr>
            <a:r>
              <a:rPr lang="en-GB" sz="2100"/>
              <a:t>  Candidates</a:t>
            </a:r>
          </a:p>
        </p:txBody>
      </p:sp>
      <p:sp>
        <p:nvSpPr>
          <p:cNvPr id="38916" name="Line 7"/>
          <p:cNvSpPr>
            <a:spLocks noChangeShapeType="1"/>
          </p:cNvSpPr>
          <p:nvPr/>
        </p:nvSpPr>
        <p:spPr bwMode="auto">
          <a:xfrm flipH="1">
            <a:off x="5031580" y="1017987"/>
            <a:ext cx="889397" cy="12501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800"/>
          </a:p>
        </p:txBody>
      </p:sp>
      <p:sp>
        <p:nvSpPr>
          <p:cNvPr id="38917" name="Line 8"/>
          <p:cNvSpPr>
            <a:spLocks noChangeShapeType="1"/>
          </p:cNvSpPr>
          <p:nvPr/>
        </p:nvSpPr>
        <p:spPr bwMode="auto">
          <a:xfrm flipH="1" flipV="1">
            <a:off x="5381626" y="1754984"/>
            <a:ext cx="702469" cy="5357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800"/>
          </a:p>
        </p:txBody>
      </p:sp>
      <p:sp>
        <p:nvSpPr>
          <p:cNvPr id="38918" name="Line 9"/>
          <p:cNvSpPr>
            <a:spLocks noChangeShapeType="1"/>
          </p:cNvSpPr>
          <p:nvPr/>
        </p:nvSpPr>
        <p:spPr bwMode="auto">
          <a:xfrm flipH="1">
            <a:off x="5417344" y="2834881"/>
            <a:ext cx="613172" cy="13692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800"/>
          </a:p>
        </p:txBody>
      </p:sp>
      <p:sp>
        <p:nvSpPr>
          <p:cNvPr id="38919" name="Line 10"/>
          <p:cNvSpPr>
            <a:spLocks noChangeShapeType="1"/>
          </p:cNvSpPr>
          <p:nvPr/>
        </p:nvSpPr>
        <p:spPr bwMode="auto">
          <a:xfrm flipH="1" flipV="1">
            <a:off x="5460206" y="3962404"/>
            <a:ext cx="678656" cy="60722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800"/>
          </a:p>
        </p:txBody>
      </p:sp>
      <p:sp>
        <p:nvSpPr>
          <p:cNvPr id="38920" name="Line 11"/>
          <p:cNvSpPr>
            <a:spLocks noChangeShapeType="1"/>
          </p:cNvSpPr>
          <p:nvPr/>
        </p:nvSpPr>
        <p:spPr bwMode="auto">
          <a:xfrm flipH="1">
            <a:off x="5513785" y="5049443"/>
            <a:ext cx="678656" cy="230749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 sz="18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4147F64-102C-4FB5-9B23-69B37236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E4843E69-D219-4813-8A00-FF5FFEBE4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86011" y="937618"/>
            <a:ext cx="4371975" cy="763190"/>
          </a:xfrm>
        </p:spPr>
        <p:txBody>
          <a:bodyPr/>
          <a:lstStyle/>
          <a:p>
            <a:pPr algn="ctr" eaLnBrk="1" hangingPunct="1"/>
            <a:r>
              <a:rPr lang="en-GB" altLang="en-US" sz="4000" dirty="0"/>
              <a:t>TEST</a:t>
            </a:r>
            <a:endParaRPr lang="en-GB" altLang="en-US" dirty="0"/>
          </a:p>
        </p:txBody>
      </p:sp>
      <p:sp>
        <p:nvSpPr>
          <p:cNvPr id="23556" name="Text Box 4">
            <a:extLst>
              <a:ext uri="{FF2B5EF4-FFF2-40B4-BE49-F238E27FC236}">
                <a16:creationId xmlns:a16="http://schemas.microsoft.com/office/drawing/2014/main" id="{48F583FC-2A88-45E1-8298-5ABEF3EAA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2573" y="2163048"/>
            <a:ext cx="4158853" cy="3570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14400" indent="-4572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828800" indent="-4572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86000" indent="-4572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600" dirty="0"/>
              <a:t>1.  close all books, notes, etc.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6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600" dirty="0"/>
              <a:t>2.  write your Name, Organisation, and date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en-GB" altLang="en-US" sz="1600" dirty="0"/>
              <a:t>on the Answer Sheet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endParaRPr lang="en-GB" altLang="en-US" sz="1600" dirty="0"/>
          </a:p>
          <a:p>
            <a:pPr eaLnBrk="1" hangingPunct="1">
              <a:spcBef>
                <a:spcPct val="50000"/>
              </a:spcBef>
              <a:buClrTx/>
              <a:buSzTx/>
              <a:buFontTx/>
              <a:buAutoNum type="arabicPeriod" startAt="3"/>
            </a:pPr>
            <a:r>
              <a:rPr lang="en-GB" altLang="en-US" sz="1600" dirty="0"/>
              <a:t>SIX questions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600" dirty="0"/>
              <a:t>		10 minutes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en-GB" altLang="en-US" sz="1600" dirty="0"/>
              <a:t>	20 marks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r>
              <a:rPr lang="en-GB" altLang="en-US" sz="1600" dirty="0"/>
              <a:t>	</a:t>
            </a:r>
            <a:r>
              <a:rPr lang="en-GB" altLang="en-US" sz="1600" dirty="0" err="1"/>
              <a:t>passmark</a:t>
            </a:r>
            <a:r>
              <a:rPr lang="en-GB" altLang="en-US" sz="1600" dirty="0"/>
              <a:t> = 15</a:t>
            </a:r>
          </a:p>
          <a:p>
            <a:pPr lvl="1" eaLnBrk="1" hangingPunct="1">
              <a:spcBef>
                <a:spcPct val="50000"/>
              </a:spcBef>
              <a:buFontTx/>
              <a:buNone/>
            </a:pPr>
            <a:endParaRPr lang="en-GB" alt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66CBA71-186C-4C3E-9D8E-3B47BBDDFECC}"/>
              </a:ext>
            </a:extLst>
          </p:cNvPr>
          <p:cNvGrpSpPr/>
          <p:nvPr/>
        </p:nvGrpSpPr>
        <p:grpSpPr>
          <a:xfrm>
            <a:off x="3347864" y="0"/>
            <a:ext cx="4982308" cy="6858000"/>
            <a:chOff x="2080846" y="0"/>
            <a:chExt cx="4982308" cy="68580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98CD35D-8F96-4974-AE37-43C0AA42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0846" y="0"/>
              <a:ext cx="4982308" cy="68580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3820B06-8F71-43D9-9509-D38402412C52}"/>
                </a:ext>
              </a:extLst>
            </p:cNvPr>
            <p:cNvSpPr txBox="1"/>
            <p:nvPr/>
          </p:nvSpPr>
          <p:spPr>
            <a:xfrm>
              <a:off x="3599893" y="2362142"/>
              <a:ext cx="1836204" cy="3693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800" dirty="0"/>
                <a:t>Your name here</a:t>
              </a:r>
            </a:p>
          </p:txBody>
        </p: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02FFBAF5-63C7-4C61-A52A-16F2573951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38637" y="1268760"/>
            <a:ext cx="3443317" cy="2160240"/>
          </a:xfrm>
        </p:spPr>
        <p:txBody>
          <a:bodyPr/>
          <a:lstStyle/>
          <a:p>
            <a:pPr algn="ctr" eaLnBrk="1" hangingPunct="1"/>
            <a:r>
              <a:rPr lang="en-GB" sz="3200" b="1" dirty="0">
                <a:latin typeface="Arial" charset="0"/>
              </a:rPr>
              <a:t>RQF Assessor Certificate</a:t>
            </a:r>
            <a:endParaRPr lang="en-US" sz="3200" b="1" dirty="0"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5ECB80-300D-43B8-9FBF-4B771AA5E160}"/>
              </a:ext>
            </a:extLst>
          </p:cNvPr>
          <p:cNvSpPr txBox="1"/>
          <p:nvPr/>
        </p:nvSpPr>
        <p:spPr>
          <a:xfrm>
            <a:off x="426701" y="3429000"/>
            <a:ext cx="25126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tx2"/>
                </a:solidFill>
                <a:latin typeface="+mn-lt"/>
              </a:rPr>
              <a:t>A1 Assessment Centre Number</a:t>
            </a:r>
          </a:p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  <a:p>
            <a:pPr algn="ctr"/>
            <a:r>
              <a:rPr lang="en-GB" dirty="0">
                <a:solidFill>
                  <a:schemeClr val="tx2"/>
                </a:solidFill>
                <a:latin typeface="+mn-lt"/>
              </a:rPr>
              <a:t>139</a:t>
            </a:r>
          </a:p>
          <a:p>
            <a:pPr algn="ctr"/>
            <a:endParaRPr lang="en-GB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CFF88-2679-4CE8-A5D2-FFC311792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732E4B19-2A41-4B51-A165-FF461C43D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1609142"/>
            <a:ext cx="453650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568325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568325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568325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568325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568325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568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568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568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568325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28600" indent="-228600" eaLnBrk="1" hangingPunct="1">
              <a:spcBef>
                <a:spcPct val="50000"/>
              </a:spcBef>
              <a:buClrTx/>
              <a:buSzTx/>
              <a:buFontTx/>
              <a:buAutoNum type="arabicPeriod"/>
            </a:pPr>
            <a:r>
              <a:rPr lang="en-GB" altLang="en-US" sz="1200" b="1" dirty="0">
                <a:solidFill>
                  <a:schemeClr val="tx2"/>
                </a:solidFill>
                <a:cs typeface="Times New Roman" panose="02020603050405020304" pitchFamily="18" charset="0"/>
              </a:rPr>
              <a:t>Setting the scene</a:t>
            </a:r>
          </a:p>
          <a:p>
            <a:pPr lvl="1">
              <a:spcBef>
                <a:spcPct val="50000"/>
              </a:spcBef>
              <a:buAutoNum type="alphaLcParenBoth"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Long term </a:t>
            </a:r>
          </a:p>
          <a:p>
            <a:pPr marL="457200" lvl="1" indent="0">
              <a:spcBef>
                <a:spcPct val="50000"/>
              </a:spcBef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		 -  overview of RQF programme</a:t>
            </a:r>
          </a:p>
          <a:p>
            <a:pPr lvl="1">
              <a:spcBef>
                <a:spcPct val="50000"/>
              </a:spcBef>
              <a:buFontTx/>
              <a:buAutoNum type="alphaLcParenBoth" startAt="2"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Short term  </a:t>
            </a:r>
          </a:p>
          <a:p>
            <a:pPr marL="457200" lvl="1" indent="0">
              <a:spcBef>
                <a:spcPct val="50000"/>
              </a:spcBef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		-  plan the next observation or Unit in detail</a:t>
            </a:r>
          </a:p>
          <a:p>
            <a:pPr lvl="1">
              <a:spcBef>
                <a:spcPct val="50000"/>
              </a:spcBef>
              <a:buFontTx/>
              <a:buAutoNum type="alphaLcParenBoth" startAt="3"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On the day  </a:t>
            </a:r>
          </a:p>
          <a:p>
            <a:pPr marL="457200" lvl="1" indent="0">
              <a:spcBef>
                <a:spcPct val="50000"/>
              </a:spcBef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		-  set candidate at ease, 					"just run through what you are going to do…."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 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 b="1" dirty="0">
                <a:solidFill>
                  <a:schemeClr val="tx2"/>
                </a:solidFill>
                <a:cs typeface="Times New Roman" panose="02020603050405020304" pitchFamily="18" charset="0"/>
              </a:rPr>
              <a:t> 2.   Collecting the evidence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(a)  Observation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 (b)  Questioning and Professional Discussion</a:t>
            </a:r>
          </a:p>
          <a:p>
            <a:pPr lvl="1">
              <a:spcBef>
                <a:spcPct val="50000"/>
              </a:spcBef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cs typeface="Times New Roman" panose="02020603050405020304" pitchFamily="18" charset="0"/>
              </a:rPr>
              <a:t> (c)  Examining products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AFCA89D-3401-4DDE-B0F3-B9DF3652681E}"/>
              </a:ext>
            </a:extLst>
          </p:cNvPr>
          <p:cNvSpPr/>
          <p:nvPr/>
        </p:nvSpPr>
        <p:spPr>
          <a:xfrm>
            <a:off x="5220072" y="2308029"/>
            <a:ext cx="453650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 b="1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3.   Making your decision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(a)  yes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 (b)  not yet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 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en-GB" altLang="en-US" sz="1200" dirty="0">
              <a:solidFill>
                <a:schemeClr val="tx2"/>
              </a:solidFill>
              <a:latin typeface="+mn-lt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 </a:t>
            </a:r>
            <a:r>
              <a:rPr lang="en-GB" altLang="en-US" sz="1200" b="1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4.   Giving feedback</a:t>
            </a:r>
          </a:p>
          <a:p>
            <a:pPr marL="685800" lvl="1" indent="-228600">
              <a:spcBef>
                <a:spcPct val="50000"/>
              </a:spcBef>
              <a:buAutoNum type="alphaLcParenBoth"/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2 good points, 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	 "I particularly liked…."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 (b)  2 (max.) weak points,  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	"I was concerned about…."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 (c)  the way ahead,  </a:t>
            </a:r>
          </a:p>
          <a:p>
            <a:pPr lvl="1">
              <a:spcBef>
                <a:spcPct val="50000"/>
              </a:spcBef>
            </a:pPr>
            <a:r>
              <a:rPr lang="en-GB" altLang="en-US" sz="1200" dirty="0">
                <a:solidFill>
                  <a:schemeClr val="tx2"/>
                </a:solidFill>
                <a:latin typeface="+mn-lt"/>
                <a:cs typeface="Times New Roman" panose="02020603050405020304" pitchFamily="18" charset="0"/>
              </a:rPr>
              <a:t>	"this is what we will do next….“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4EB4E98-859D-402E-AC28-BDC750E44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8502" y="486144"/>
            <a:ext cx="4591050" cy="3893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sz="2400" b="1" kern="0" dirty="0">
                <a:latin typeface="Arial" charset="0"/>
              </a:rPr>
              <a:t>4  Stages  of  an  Assessment</a:t>
            </a:r>
            <a:endParaRPr lang="en-US" sz="2400" b="1" kern="0" dirty="0">
              <a:latin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6F2250-4ACA-41B9-8AF2-D1D750ECFE38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021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2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autoUpdateAnimBg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9475D-0162-4874-A879-105DDFD2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7AA875-0A79-4F56-B261-C3A283086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502" y="48614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4  Stages  of  an  Assessment</a:t>
            </a:r>
            <a:endParaRPr lang="en-US" sz="2400" b="1" dirty="0">
              <a:latin typeface="Arial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336542-1234-41CC-865A-D105E018E76D}"/>
              </a:ext>
            </a:extLst>
          </p:cNvPr>
          <p:cNvGraphicFramePr/>
          <p:nvPr/>
        </p:nvGraphicFramePr>
        <p:xfrm>
          <a:off x="1139788" y="1268760"/>
          <a:ext cx="6864424" cy="494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AFCCE921-A0A8-466B-9F5C-91E9C9FC898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559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/>
        </p:bldSub>
      </p:bldGraphic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187624" y="1701404"/>
            <a:ext cx="7056783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288102" algn="l"/>
              </a:tabLst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1.  KEY FACTORS:</a:t>
            </a: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r>
              <a:rPr lang="en-GB" sz="1500" dirty="0">
                <a:solidFill>
                  <a:schemeClr val="tx2"/>
                </a:solidFill>
                <a:latin typeface="Arial" charset="0"/>
              </a:rPr>
              <a:t> -  is candidate ready?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	~  list of bullet points to be observed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	~  list of questions to be asked</a:t>
            </a:r>
            <a:endParaRPr lang="en-GB" sz="150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  suitable time &amp; place, equipment, real work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endParaRPr lang="en-GB" sz="150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2. HOLISTIC APPROACH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 cover as much as possible during your visit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 consider evidence required for several Units at the same time…. often part of the same job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 use a variety of assessment methods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endParaRPr lang="en-GB" sz="150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3. RISK ASSESSMENT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 for your attendance at the site</a:t>
            </a: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endParaRPr lang="en-GB" sz="135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spcAft>
                <a:spcPct val="50000"/>
              </a:spcAft>
              <a:tabLst>
                <a:tab pos="288102" algn="l"/>
              </a:tabLst>
            </a:pPr>
            <a:endParaRPr lang="en-GB" sz="1350" dirty="0">
              <a:solidFill>
                <a:schemeClr val="tx2"/>
              </a:solidFill>
              <a:latin typeface="Arial" charset="0"/>
            </a:endParaRPr>
          </a:p>
          <a:p>
            <a:pPr algn="r">
              <a:spcBef>
                <a:spcPct val="50000"/>
              </a:spcBef>
              <a:tabLst>
                <a:tab pos="288102" algn="l"/>
              </a:tabLst>
            </a:pPr>
            <a:r>
              <a:rPr lang="en-GB" sz="1050" i="1" dirty="0">
                <a:solidFill>
                  <a:schemeClr val="tx2"/>
                </a:solidFill>
                <a:latin typeface="Arial" charset="0"/>
              </a:rPr>
              <a:t>next slide&gt;&gt;&gt;&gt;</a:t>
            </a:r>
            <a:endParaRPr lang="en-US" sz="105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303748" y="1136713"/>
            <a:ext cx="4374468" cy="564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algn="ctr" defTabSz="685732">
              <a:defRPr/>
            </a:pPr>
            <a:r>
              <a:rPr lang="en-GB" sz="2700" b="1" kern="0" dirty="0">
                <a:solidFill>
                  <a:schemeClr val="tx2"/>
                </a:solidFill>
                <a:latin typeface="Arial" pitchFamily="34" charset="0"/>
                <a:ea typeface="+mj-ea"/>
                <a:cs typeface="Arial" pitchFamily="34" charset="0"/>
              </a:rPr>
              <a:t>Assessment  Planning</a:t>
            </a:r>
            <a:endParaRPr lang="en-US" sz="2700" b="1" kern="0" dirty="0">
              <a:solidFill>
                <a:schemeClr val="tx2"/>
              </a:solidFill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9F62BD-2788-4673-8024-3A17D07CA13E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465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uiExpand="1" build="p" autoUpdateAnimBg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EEBC561-B1BF-4242-912D-C84EC82037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34ACC286-6C34-453E-8BDD-BA1AAB0DFC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755576" y="1556792"/>
            <a:ext cx="1512094" cy="377429"/>
          </a:xfrm>
        </p:spPr>
        <p:txBody>
          <a:bodyPr/>
          <a:lstStyle/>
          <a:p>
            <a:pPr eaLnBrk="1" hangingPunct="1"/>
            <a:r>
              <a:rPr lang="en-GB" altLang="en-US" sz="3000"/>
              <a:t>example</a:t>
            </a:r>
          </a:p>
        </p:txBody>
      </p:sp>
      <p:pic>
        <p:nvPicPr>
          <p:cNvPr id="33796" name="Picture 170">
            <a:extLst>
              <a:ext uri="{FF2B5EF4-FFF2-40B4-BE49-F238E27FC236}">
                <a16:creationId xmlns:a16="http://schemas.microsoft.com/office/drawing/2014/main" id="{6DB55687-C344-44A5-9C82-0886037D2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292" y="229079"/>
            <a:ext cx="4554076" cy="646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63B91-545E-4C2D-AF30-5D18DC34FAE9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8144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943708" y="2348880"/>
            <a:ext cx="5256584" cy="338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Motivation of learner </a:t>
            </a:r>
          </a:p>
          <a:p>
            <a:pPr marL="800067" lvl="1" indent="-342867" defTabSz="426202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success rate up</a:t>
            </a:r>
          </a:p>
          <a:p>
            <a:pPr marL="800067" lvl="1" indent="-342867" defTabSz="426202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your workload down!</a:t>
            </a:r>
          </a:p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				</a:t>
            </a:r>
          </a:p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Witness Testimonies</a:t>
            </a:r>
          </a:p>
          <a:p>
            <a:pPr marL="800067" lvl="1" indent="-342867" defTabSz="426202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 improved authenticity</a:t>
            </a:r>
            <a:b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&amp; good source of evidence</a:t>
            </a:r>
          </a:p>
          <a:p>
            <a:pPr marL="800067" lvl="1" indent="-342867" defTabSz="426202">
              <a:spcBef>
                <a:spcPct val="50000"/>
              </a:spcBef>
              <a:buFont typeface="Wingdings" panose="05000000000000000000" pitchFamily="2" charset="2"/>
              <a:buChar char="Ø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proves competency over longer period</a:t>
            </a:r>
          </a:p>
          <a:p>
            <a:pPr defTabSz="426202">
              <a:spcBef>
                <a:spcPct val="50000"/>
              </a:spcBef>
              <a:defRPr/>
            </a:pP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38763" y="1268760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sz="21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Involving Learners &amp; Others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8DE344-C9C0-449F-9A3C-BF0833AF6B8A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5332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 autoUpdateAnimBg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9475D-0162-4874-A879-105DDFD2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7AA875-0A79-4F56-B261-C3A283086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502" y="48614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4  Stages  of  an  Assessment</a:t>
            </a:r>
            <a:endParaRPr lang="en-US" sz="2400" b="1" dirty="0">
              <a:latin typeface="Arial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336542-1234-41CC-865A-D105E018E76D}"/>
              </a:ext>
            </a:extLst>
          </p:cNvPr>
          <p:cNvGraphicFramePr/>
          <p:nvPr/>
        </p:nvGraphicFramePr>
        <p:xfrm>
          <a:off x="1139788" y="1268760"/>
          <a:ext cx="6864424" cy="494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EC1AE08-9D8A-47DB-91D6-7F0B51A0067F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D065679-2945-4A4B-922E-7818FE9967BA}"/>
              </a:ext>
            </a:extLst>
          </p:cNvPr>
          <p:cNvGrpSpPr/>
          <p:nvPr/>
        </p:nvGrpSpPr>
        <p:grpSpPr>
          <a:xfrm rot="16200000">
            <a:off x="2399234" y="1569319"/>
            <a:ext cx="4453857" cy="4428804"/>
            <a:chOff x="1266871" y="796880"/>
            <a:chExt cx="4155186" cy="4155186"/>
          </a:xfrm>
        </p:grpSpPr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E3F34DA9-77A7-4F3A-A668-1246FE08D190}"/>
                </a:ext>
              </a:extLst>
            </p:cNvPr>
            <p:cNvSpPr/>
            <p:nvPr/>
          </p:nvSpPr>
          <p:spPr>
            <a:xfrm>
              <a:off x="1266871" y="796880"/>
              <a:ext cx="4155186" cy="4155186"/>
            </a:xfrm>
            <a:prstGeom prst="pie">
              <a:avLst>
                <a:gd name="adj1" fmla="val 5400000"/>
                <a:gd name="adj2" fmla="val 108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GB" dirty="0"/>
            </a:p>
          </p:txBody>
        </p:sp>
        <p:sp>
          <p:nvSpPr>
            <p:cNvPr id="12" name="Partial Circle 4">
              <a:extLst>
                <a:ext uri="{FF2B5EF4-FFF2-40B4-BE49-F238E27FC236}">
                  <a16:creationId xmlns:a16="http://schemas.microsoft.com/office/drawing/2014/main" id="{941812E8-9D5A-4B1B-851A-E2BF47D5E10E}"/>
                </a:ext>
              </a:extLst>
            </p:cNvPr>
            <p:cNvSpPr txBox="1"/>
            <p:nvPr/>
          </p:nvSpPr>
          <p:spPr>
            <a:xfrm rot="5400000">
              <a:off x="1935590" y="3231738"/>
              <a:ext cx="1542136" cy="11313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Collecting the Evidence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355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/>
        </p:bldSub>
      </p:bldGraphic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39752" y="175755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Observation</a:t>
            </a:r>
            <a:endParaRPr lang="en-GB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5056" y="1823798"/>
            <a:ext cx="3860799" cy="28956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F72C0D-1192-473E-8664-31AEFCD058F7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13" name="Picture 12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D27DD73A-9E55-4B5A-84F2-8BDAF52803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4218168"/>
            <a:ext cx="4114967" cy="2314669"/>
          </a:xfrm>
          <a:prstGeom prst="rect">
            <a:avLst/>
          </a:prstGeom>
        </p:spPr>
      </p:pic>
      <p:pic>
        <p:nvPicPr>
          <p:cNvPr id="11" name="Picture 10" descr="A person wearing a hat&#10;&#10;Description automatically generated">
            <a:extLst>
              <a:ext uri="{FF2B5EF4-FFF2-40B4-BE49-F238E27FC236}">
                <a16:creationId xmlns:a16="http://schemas.microsoft.com/office/drawing/2014/main" id="{33C9C8C4-0568-4AF2-A00C-A3C6E3DC3E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008" y="3675337"/>
            <a:ext cx="3863615" cy="1931808"/>
          </a:xfrm>
          <a:prstGeom prst="rect">
            <a:avLst/>
          </a:prstGeom>
        </p:spPr>
      </p:pic>
      <p:pic>
        <p:nvPicPr>
          <p:cNvPr id="15" name="Picture 14" descr="A picture containing outdoor, grass, road, man&#10;&#10;Description automatically generated">
            <a:extLst>
              <a:ext uri="{FF2B5EF4-FFF2-40B4-BE49-F238E27FC236}">
                <a16:creationId xmlns:a16="http://schemas.microsoft.com/office/drawing/2014/main" id="{EA448F31-861E-4F20-AA92-D8D0756753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63605"/>
            <a:ext cx="4176465" cy="31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813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772816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908720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Observation</a:t>
            </a:r>
            <a:endParaRPr lang="en-GB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104844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very authentic, hard to fake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candidate still working (no disruption)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proves skill in workplace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2869486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242730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takes up assessor time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only see what they are doing: can’t dictate…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3840430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590512" y="42559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candidate at ease with assessor presence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don’t help or hinder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remain unobtrusive but not unfriendly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video &amp; commentary? 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good observation report with ac mapped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give feedback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374119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0310" y="620688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Product</a:t>
            </a:r>
            <a:b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something the candidate has produced</a:t>
            </a:r>
            <a:endParaRPr lang="en-GB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83" y="1646802"/>
            <a:ext cx="3497571" cy="2331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61755" y="3387638"/>
            <a:ext cx="3314407" cy="248580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5B3F089-9E52-442E-BB6D-82FE2C824346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" name="Picture 2" descr="A close up of a box&#10;&#10;Description automatically generated">
            <a:extLst>
              <a:ext uri="{FF2B5EF4-FFF2-40B4-BE49-F238E27FC236}">
                <a16:creationId xmlns:a16="http://schemas.microsoft.com/office/drawing/2014/main" id="{BAA7FEF2-2999-4065-BA21-D92089D3D4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03" y="1556792"/>
            <a:ext cx="4572000" cy="3048000"/>
          </a:xfrm>
          <a:prstGeom prst="rect">
            <a:avLst/>
          </a:prstGeom>
        </p:spPr>
      </p:pic>
      <p:pic>
        <p:nvPicPr>
          <p:cNvPr id="15" name="Picture 14" descr="A picture containing indoor, sitting, small, man&#10;&#10;Description automatically generated">
            <a:extLst>
              <a:ext uri="{FF2B5EF4-FFF2-40B4-BE49-F238E27FC236}">
                <a16:creationId xmlns:a16="http://schemas.microsoft.com/office/drawing/2014/main" id="{EC011B9F-BA60-4AD0-A15B-1167632481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75" y="4025498"/>
            <a:ext cx="3883477" cy="2731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57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988840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908720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Product</a:t>
            </a: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32086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helps support or fill the gaps from observation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an easy source of evidence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2924944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298188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might not be candidates work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needs more information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4005064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590512" y="4420562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discuss with the candidate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explain the relevance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use a witness to authenticate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don’t need whole document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40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9BF67-C74E-4F83-B994-2271EEC92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1920" y="714091"/>
            <a:ext cx="4371975" cy="655476"/>
          </a:xfrm>
        </p:spPr>
        <p:txBody>
          <a:bodyPr/>
          <a:lstStyle/>
          <a:p>
            <a:pPr algn="ctr"/>
            <a:r>
              <a:rPr lang="en-GB" dirty="0">
                <a:latin typeface="+mn-lt"/>
              </a:rPr>
              <a:t>The Big Three</a:t>
            </a:r>
            <a:br>
              <a:rPr lang="en-GB" dirty="0">
                <a:latin typeface="+mn-lt"/>
              </a:rPr>
            </a:br>
            <a:r>
              <a:rPr lang="en-GB" sz="4000" b="1" dirty="0">
                <a:solidFill>
                  <a:srgbClr val="FF0000"/>
                </a:solidFill>
                <a:latin typeface="+mn-lt"/>
              </a:rPr>
              <a:t>TAQA</a:t>
            </a:r>
            <a:endParaRPr lang="en-GB" sz="4500" b="1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655DC2-14FF-4871-A202-343D5C185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A4438412-D191-4B0E-87F5-C66EA3D3FA70}"/>
              </a:ext>
            </a:extLst>
          </p:cNvPr>
          <p:cNvSpPr/>
          <p:nvPr/>
        </p:nvSpPr>
        <p:spPr bwMode="auto">
          <a:xfrm>
            <a:off x="3383870" y="2602818"/>
            <a:ext cx="2376264" cy="2106234"/>
          </a:xfrm>
          <a:prstGeom prst="triangl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32"/>
            <a:endParaRPr lang="en-GB" sz="1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8C963D-D7E4-4179-89B9-1E249D1A3ADE}"/>
              </a:ext>
            </a:extLst>
          </p:cNvPr>
          <p:cNvSpPr txBox="1"/>
          <p:nvPr/>
        </p:nvSpPr>
        <p:spPr>
          <a:xfrm>
            <a:off x="3795185" y="1983250"/>
            <a:ext cx="1553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rgbClr val="008000"/>
                </a:solidFill>
                <a:latin typeface="+mn-lt"/>
              </a:rPr>
              <a:t>TRAINER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35B3F-A4FB-440E-B431-2A6374FA3961}"/>
              </a:ext>
            </a:extLst>
          </p:cNvPr>
          <p:cNvSpPr txBox="1"/>
          <p:nvPr/>
        </p:nvSpPr>
        <p:spPr>
          <a:xfrm>
            <a:off x="2195736" y="4758243"/>
            <a:ext cx="15728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1" dirty="0">
                <a:solidFill>
                  <a:srgbClr val="008000"/>
                </a:solidFill>
                <a:latin typeface="+mn-lt"/>
              </a:rPr>
              <a:t>Assessor</a:t>
            </a:r>
            <a:br>
              <a:rPr lang="en-GB" b="1" dirty="0">
                <a:solidFill>
                  <a:srgbClr val="008000"/>
                </a:solidFill>
                <a:latin typeface="+mn-lt"/>
              </a:rPr>
            </a:br>
            <a:r>
              <a:rPr lang="en-GB" b="1" dirty="0">
                <a:solidFill>
                  <a:srgbClr val="008000"/>
                </a:solidFill>
                <a:latin typeface="+mn-lt"/>
              </a:rPr>
              <a:t>CAVA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AA3838-D472-40E4-9579-745493F1C4CD}"/>
              </a:ext>
            </a:extLst>
          </p:cNvPr>
          <p:cNvSpPr txBox="1"/>
          <p:nvPr/>
        </p:nvSpPr>
        <p:spPr>
          <a:xfrm>
            <a:off x="4662137" y="4809346"/>
            <a:ext cx="30782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Quality Assurer</a:t>
            </a:r>
          </a:p>
          <a:p>
            <a:pPr algn="ctr"/>
            <a:r>
              <a:rPr lang="en-GB" sz="20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(Internal Verifier)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527155-45F0-4A02-9F23-B4839DEA8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304" y="5998163"/>
            <a:ext cx="1237595" cy="37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8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/>
      <p:bldP spid="6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404664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Questions</a:t>
            </a:r>
            <a:endParaRPr lang="en-GB" sz="18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7478" y="1798906"/>
            <a:ext cx="3665105" cy="27488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3199DB-017C-4895-8E9A-EFB6265788C4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7" name="Picture 6" descr="A group of people sitting at a desk&#10;&#10;Description automatically generated">
            <a:extLst>
              <a:ext uri="{FF2B5EF4-FFF2-40B4-BE49-F238E27FC236}">
                <a16:creationId xmlns:a16="http://schemas.microsoft.com/office/drawing/2014/main" id="{476238AB-5036-4CCB-97EC-76C24F6A11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213502"/>
            <a:ext cx="4443808" cy="24961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403456"/>
            <a:ext cx="3702170" cy="277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405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772816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548680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Written Questions</a:t>
            </a: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104844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easy &amp; quick for assessors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allows candidate to work in their own time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produces written evidence for portfolio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2869486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24273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candidates don’t like writing: homework feel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takes them time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candidates can cheat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don’t understand questions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4230087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590512" y="464558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ensure candidates well briefed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offer support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check answers with them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give feedback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3774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700808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548680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sz="22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Oral Questions   </a:t>
            </a:r>
            <a:br>
              <a:rPr lang="en-GB" sz="22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22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(Professional Discussion)</a:t>
            </a:r>
            <a:endParaRPr lang="en-GB" sz="22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053297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candidates prefer talking to writing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very authentic: candidates knowledge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 reword, expand, relate questions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 combine with observation &amp; product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3048205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42144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can put candidates under pressure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takes a long time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answers must be recorded for portfolio evidence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assessors asking leading questions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4468114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704586" y="4861609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put candidate at ease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conduct after observation &amp; relate to workplace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give feedback to encourage participation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use Dictaphone and time map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183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398D783-3CC9-4271-93DE-9B799D687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7DC49CF6-93ED-4483-9315-8BDA953BA0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06949" y="431602"/>
            <a:ext cx="2730103" cy="541735"/>
          </a:xfrm>
        </p:spPr>
        <p:txBody>
          <a:bodyPr/>
          <a:lstStyle/>
          <a:p>
            <a:pPr eaLnBrk="1" hangingPunct="1"/>
            <a:r>
              <a:rPr lang="en-GB" altLang="en-US" sz="2700"/>
              <a:t>Different Tests</a:t>
            </a:r>
          </a:p>
        </p:txBody>
      </p:sp>
      <p:sp>
        <p:nvSpPr>
          <p:cNvPr id="94211" name="Rectangle 3">
            <a:extLst>
              <a:ext uri="{FF2B5EF4-FFF2-40B4-BE49-F238E27FC236}">
                <a16:creationId xmlns:a16="http://schemas.microsoft.com/office/drawing/2014/main" id="{6278F6FC-DAC1-41F2-8FD6-228655E09C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43782" y="1413520"/>
            <a:ext cx="3856435" cy="4751784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Competence Based Assessment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Initial Assessment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Training Needs Identification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Diagnostic Testing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Basic Numeracy, Literacy, ICT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Functional Skills Assessment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Formative Progress Assessment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Summative End or Achievement Testing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Aptitude Testing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Attitude Testing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GB" altLang="en-US" sz="1500" dirty="0">
                <a:solidFill>
                  <a:schemeClr val="tx2"/>
                </a:solidFill>
              </a:rPr>
              <a:t>Intelligence Testing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8E9BDAB-04F7-4E17-BAE5-24A66F1176D4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42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42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42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42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42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42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4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42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942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94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942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942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10C14F8-AAB0-4FE7-B6DF-A59ACEAC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490A756E-0821-4477-A3A0-F49FBC0518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46859" y="1215851"/>
            <a:ext cx="4050283" cy="757238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Assessment and Testing</a:t>
            </a:r>
            <a:endParaRPr lang="en-US" altLang="en-US" sz="2700" dirty="0"/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C696925E-9DAF-42FC-A213-1934699E10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361201" y="2204864"/>
            <a:ext cx="4421597" cy="367240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500" b="1" dirty="0">
                <a:solidFill>
                  <a:schemeClr val="tx2"/>
                </a:solidFill>
              </a:rPr>
              <a:t>CRITERION REFERENCED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“Mastery”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Pass Mark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so everybody could “pass”    ~  or fail !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500" dirty="0">
              <a:solidFill>
                <a:schemeClr val="tx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500" b="1" dirty="0">
                <a:solidFill>
                  <a:schemeClr val="tx2"/>
                </a:solidFill>
              </a:rPr>
              <a:t>NORM REFERENCED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500" dirty="0">
                <a:solidFill>
                  <a:schemeClr val="tx2"/>
                </a:solidFill>
              </a:rPr>
              <a:t>Competitive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500" dirty="0">
                <a:solidFill>
                  <a:schemeClr val="tx2"/>
                </a:solidFill>
              </a:rPr>
              <a:t>Depends on other people taking same test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500" dirty="0">
                <a:solidFill>
                  <a:schemeClr val="tx2"/>
                </a:solidFill>
              </a:rPr>
              <a:t>	could come top even if not very good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1500" dirty="0">
                <a:solidFill>
                  <a:schemeClr val="tx2"/>
                </a:solidFill>
              </a:rPr>
              <a:t>		because everybody else was worse!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A0C24F-0FC3-4454-8C37-6A71DD1800E9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489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3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931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93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93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93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39752" y="476672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Witness Testimony</a:t>
            </a:r>
            <a:endParaRPr lang="en-GB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4631B6-103E-44A3-AA6D-331895A383CC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4D098AC-399D-46A2-80F7-8626FEA0C3F4}"/>
              </a:ext>
            </a:extLst>
          </p:cNvPr>
          <p:cNvGrpSpPr/>
          <p:nvPr/>
        </p:nvGrpSpPr>
        <p:grpSpPr>
          <a:xfrm rot="701096">
            <a:off x="511562" y="1429689"/>
            <a:ext cx="2663691" cy="3551588"/>
            <a:chOff x="1959485" y="2261822"/>
            <a:chExt cx="2663691" cy="35515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4698937">
              <a:off x="1515537" y="2705770"/>
              <a:ext cx="3551588" cy="2663691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043031B-AE83-4FF5-8DDD-4A56EABAA30B}"/>
                </a:ext>
              </a:extLst>
            </p:cNvPr>
            <p:cNvSpPr/>
            <p:nvPr/>
          </p:nvSpPr>
          <p:spPr bwMode="auto">
            <a:xfrm rot="20930497">
              <a:off x="2301102" y="2749915"/>
              <a:ext cx="395528" cy="212613"/>
            </a:xfrm>
            <a:prstGeom prst="rect">
              <a:avLst/>
            </a:prstGeom>
            <a:solidFill>
              <a:srgbClr val="AFA697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B28BD69-90CD-4007-9ACE-2105EA8531D9}"/>
                </a:ext>
              </a:extLst>
            </p:cNvPr>
            <p:cNvSpPr/>
            <p:nvPr/>
          </p:nvSpPr>
          <p:spPr bwMode="auto">
            <a:xfrm rot="20959185">
              <a:off x="2728225" y="5175185"/>
              <a:ext cx="1008756" cy="401129"/>
            </a:xfrm>
            <a:prstGeom prst="rect">
              <a:avLst/>
            </a:prstGeom>
            <a:solidFill>
              <a:srgbClr val="BBAFA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D3EAD30-D540-453D-A16F-DC875ABE9B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01" r="5305"/>
          <a:stretch/>
        </p:blipFill>
        <p:spPr>
          <a:xfrm>
            <a:off x="5748453" y="1448390"/>
            <a:ext cx="2895601" cy="3678357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606366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772816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530678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Witness Testimony</a:t>
            </a:r>
            <a:endParaRPr lang="en-GB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12530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useful for filling gaps in assessment criteria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adds proof of competency over time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2708920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082164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might not be genuine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witness biased or not occupationally expertise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statement might not satisfy assessment criteria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3933056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704586" y="4326551"/>
            <a:ext cx="489175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choose witness carefully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ensure contents are relevant to assessment criteria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include name, title &amp; contact details of witness</a:t>
            </a:r>
            <a:endParaRPr lang="en-US" sz="105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887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753798" y="525172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Recognising Prior Learning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RPL / RPA / APL / APA</a:t>
            </a: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2353" y="1781143"/>
            <a:ext cx="3567048" cy="267528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7E64739-CAB0-41EA-8D7B-8244B5F8E70D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B71A31-8CCB-4F7E-B034-DD891093960F}"/>
              </a:ext>
            </a:extLst>
          </p:cNvPr>
          <p:cNvGrpSpPr/>
          <p:nvPr/>
        </p:nvGrpSpPr>
        <p:grpSpPr>
          <a:xfrm rot="20559004">
            <a:off x="6222766" y="1287242"/>
            <a:ext cx="2627118" cy="3745072"/>
            <a:chOff x="5912853" y="1862252"/>
            <a:chExt cx="2627118" cy="3745072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7" t="6469" r="-37"/>
            <a:stretch/>
          </p:blipFill>
          <p:spPr>
            <a:xfrm rot="6435796">
              <a:off x="5353876" y="2421229"/>
              <a:ext cx="3745072" cy="262711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83650F-AEC3-4FD5-AC93-DF3167B07071}"/>
                </a:ext>
              </a:extLst>
            </p:cNvPr>
            <p:cNvSpPr/>
            <p:nvPr/>
          </p:nvSpPr>
          <p:spPr bwMode="auto">
            <a:xfrm rot="1006751">
              <a:off x="7021341" y="2820608"/>
              <a:ext cx="792088" cy="124219"/>
            </a:xfrm>
            <a:prstGeom prst="rect">
              <a:avLst/>
            </a:prstGeom>
            <a:solidFill>
              <a:srgbClr val="BFB3A3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7B55F11-4E56-4D38-92FA-25D514E70A88}"/>
                </a:ext>
              </a:extLst>
            </p:cNvPr>
            <p:cNvSpPr/>
            <p:nvPr/>
          </p:nvSpPr>
          <p:spPr bwMode="auto">
            <a:xfrm rot="1006751">
              <a:off x="6829141" y="3384137"/>
              <a:ext cx="792088" cy="124219"/>
            </a:xfrm>
            <a:prstGeom prst="rect">
              <a:avLst/>
            </a:prstGeom>
            <a:solidFill>
              <a:srgbClr val="C9B5AC"/>
            </a:solidFill>
            <a:ln w="9525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5861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303748" y="1988840"/>
            <a:ext cx="205222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Strengths: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303749" y="1052736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Recognising Prior Learning</a:t>
            </a:r>
            <a:endParaRPr lang="en-GB" sz="2100" b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FC8E9F-F1E5-4D27-96C5-3AC5202F57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03261C-757C-42BF-86FE-41233B70F032}"/>
              </a:ext>
            </a:extLst>
          </p:cNvPr>
          <p:cNvSpPr/>
          <p:nvPr/>
        </p:nvSpPr>
        <p:spPr>
          <a:xfrm>
            <a:off x="2704586" y="2341329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quick &amp; easy to collect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shows competence over time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proves they have achieved a standard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6B66F3-6AF9-4B7A-9ACA-C43E62EE129A}"/>
              </a:ext>
            </a:extLst>
          </p:cNvPr>
          <p:cNvSpPr/>
          <p:nvPr/>
        </p:nvSpPr>
        <p:spPr>
          <a:xfrm>
            <a:off x="2303747" y="3149830"/>
            <a:ext cx="2430016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Weaknesses:</a:t>
            </a:r>
            <a:endParaRPr lang="en-GB" sz="36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201B60-8682-4941-AE61-4AF5888BE437}"/>
              </a:ext>
            </a:extLst>
          </p:cNvPr>
          <p:cNvSpPr/>
          <p:nvPr/>
        </p:nvSpPr>
        <p:spPr>
          <a:xfrm>
            <a:off x="2709657" y="3523074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might not be genuine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might not satisfy assessment criteria</a:t>
            </a: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81010E3-EC95-435B-BC0C-BA7A3EBD3A38}"/>
              </a:ext>
            </a:extLst>
          </p:cNvPr>
          <p:cNvSpPr/>
          <p:nvPr/>
        </p:nvSpPr>
        <p:spPr>
          <a:xfrm>
            <a:off x="2303747" y="4149080"/>
            <a:ext cx="257403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Considerations: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AA685E-A5BD-43F9-9C3E-A0E1F5F89EAC}"/>
              </a:ext>
            </a:extLst>
          </p:cNvPr>
          <p:cNvSpPr/>
          <p:nvPr/>
        </p:nvSpPr>
        <p:spPr>
          <a:xfrm>
            <a:off x="2704586" y="4542575"/>
            <a:ext cx="4572000" cy="78483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426202">
              <a:spcBef>
                <a:spcPct val="50000"/>
              </a:spcBef>
              <a:defRPr/>
            </a:pP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don’t use as sole evidence, just as a back-up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assessor must know about the course</a:t>
            </a:r>
            <a:b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attendance or assessed course?</a:t>
            </a:r>
            <a:endParaRPr lang="en-US" sz="105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368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  <p:bldP spid="8" grpId="0"/>
      <p:bldP spid="2" grpId="0"/>
      <p:bldP spid="3" grpId="0"/>
      <p:bldP spid="5" grpId="0"/>
      <p:bldP spid="12" grpId="0"/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07252550-77FD-4EAD-8E0B-C51C33AA7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defRPr/>
            </a:pPr>
            <a:r>
              <a:rPr lang="en-GB" altLang="en-US">
                <a:latin typeface="Arial"/>
              </a:rPr>
              <a:t>A1 Assessment Ltd</a:t>
            </a:r>
            <a:endParaRPr lang="en-US" altLang="en-US">
              <a:latin typeface="Arial"/>
            </a:endParaRPr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635CCED2-62E6-4535-9697-0F912A901A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28504" y="389056"/>
            <a:ext cx="3150591" cy="917972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Photographs</a:t>
            </a:r>
            <a:r>
              <a:rPr lang="en-GB" altLang="en-US" sz="2800" dirty="0"/>
              <a:t> !!!!</a:t>
            </a:r>
          </a:p>
        </p:txBody>
      </p:sp>
      <p:sp>
        <p:nvSpPr>
          <p:cNvPr id="105478" name="Text Box 6">
            <a:extLst>
              <a:ext uri="{FF2B5EF4-FFF2-40B4-BE49-F238E27FC236}">
                <a16:creationId xmlns:a16="http://schemas.microsoft.com/office/drawing/2014/main" id="{4D657062-158A-4A10-8C8A-994C5B6A1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4941168"/>
            <a:ext cx="6624736" cy="118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l" defTabSz="685800">
              <a:spcBef>
                <a:spcPct val="50000"/>
              </a:spcBef>
              <a:defRPr/>
            </a:pPr>
            <a:r>
              <a:rPr lang="en-GB" altLang="en-US" sz="1350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Eric consistently wears his full PPE correctly 	fastened, clean and tidy.</a:t>
            </a:r>
          </a:p>
          <a:p>
            <a:pPr algn="l" defTabSz="685800">
              <a:spcBef>
                <a:spcPct val="50000"/>
              </a:spcBef>
              <a:defRPr/>
            </a:pPr>
            <a:r>
              <a:rPr lang="en-GB" altLang="en-US" sz="1350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He also consistently obeys site rules and is fully aware of any surrounding hazards</a:t>
            </a:r>
          </a:p>
          <a:p>
            <a:pPr algn="l" defTabSz="685800">
              <a:spcBef>
                <a:spcPct val="50000"/>
              </a:spcBef>
              <a:defRPr/>
            </a:pPr>
            <a:endParaRPr lang="en-GB" altLang="en-US" sz="400" i="1" dirty="0">
              <a:solidFill>
                <a:srgbClr val="3366CC"/>
              </a:solidFill>
              <a:latin typeface="Arial" panose="020B0604020202020204" pitchFamily="34" charset="0"/>
              <a:cs typeface="+mn-cs"/>
            </a:endParaRPr>
          </a:p>
          <a:p>
            <a:pPr algn="l" defTabSz="685800">
              <a:spcBef>
                <a:spcPct val="50000"/>
              </a:spcBef>
              <a:defRPr/>
            </a:pPr>
            <a:r>
              <a:rPr lang="en-GB" altLang="en-US" sz="1050" i="1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Assessor</a:t>
            </a:r>
          </a:p>
          <a:p>
            <a:pPr algn="l" defTabSz="685800">
              <a:spcBef>
                <a:spcPct val="50000"/>
              </a:spcBef>
              <a:defRPr/>
            </a:pPr>
            <a:r>
              <a:rPr lang="en-GB" altLang="en-US" sz="1050" i="1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Full Name</a:t>
            </a:r>
            <a:r>
              <a:rPr lang="en-GB" altLang="en-US" sz="1050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……………………….….</a:t>
            </a:r>
            <a:r>
              <a:rPr lang="en-GB" altLang="en-US" sz="1050" i="1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Signed.….</a:t>
            </a:r>
            <a:r>
              <a:rPr lang="en-GB" altLang="en-US" sz="1050" dirty="0">
                <a:solidFill>
                  <a:srgbClr val="3366CC"/>
                </a:solidFill>
                <a:latin typeface="Arial" panose="020B0604020202020204" pitchFamily="34" charset="0"/>
                <a:cs typeface="+mn-cs"/>
              </a:rPr>
              <a:t>…………….…..date…16/02/2019</a:t>
            </a:r>
          </a:p>
        </p:txBody>
      </p:sp>
      <p:pic>
        <p:nvPicPr>
          <p:cNvPr id="105480" name="Picture 8">
            <a:extLst>
              <a:ext uri="{FF2B5EF4-FFF2-40B4-BE49-F238E27FC236}">
                <a16:creationId xmlns:a16="http://schemas.microsoft.com/office/drawing/2014/main" id="{8FA19F38-656B-4480-B697-1189DDD93810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4159" y="1662742"/>
            <a:ext cx="4275682" cy="3206418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84" name="Picture 12">
            <a:extLst>
              <a:ext uri="{FF2B5EF4-FFF2-40B4-BE49-F238E27FC236}">
                <a16:creationId xmlns:a16="http://schemas.microsoft.com/office/drawing/2014/main" id="{5C08FCE3-3055-4003-BE22-E8509115E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5652596"/>
            <a:ext cx="879872" cy="619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5AE185-EEAE-4635-BE1C-547561654FD6}"/>
              </a:ext>
            </a:extLst>
          </p:cNvPr>
          <p:cNvSpPr/>
          <p:nvPr/>
        </p:nvSpPr>
        <p:spPr>
          <a:xfrm>
            <a:off x="1979712" y="5850706"/>
            <a:ext cx="144462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en-US" sz="1200" dirty="0">
                <a:latin typeface="Arial" panose="020B0604020202020204" pitchFamily="34" charset="0"/>
              </a:rPr>
              <a:t>LUCY FAULKNER</a:t>
            </a:r>
            <a:endParaRPr lang="en-GB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455D98-E687-4F3E-BBAE-FA10374BDCF8}"/>
              </a:ext>
            </a:extLst>
          </p:cNvPr>
          <p:cNvSpPr txBox="1"/>
          <p:nvPr/>
        </p:nvSpPr>
        <p:spPr>
          <a:xfrm>
            <a:off x="7380312" y="4014027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Unit VR 397</a:t>
            </a:r>
          </a:p>
          <a:p>
            <a:r>
              <a:rPr lang="en-US" sz="1200" dirty="0">
                <a:solidFill>
                  <a:srgbClr val="FF0000"/>
                </a:solidFill>
              </a:rPr>
              <a:t>Criteria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C 2.4.3.2</a:t>
            </a:r>
          </a:p>
          <a:p>
            <a:r>
              <a:rPr lang="en-US" sz="1200" dirty="0">
                <a:solidFill>
                  <a:srgbClr val="FF0000"/>
                </a:solidFill>
              </a:rPr>
              <a:t>     C 2.4.3.4</a:t>
            </a:r>
            <a:endParaRPr lang="en-GB" sz="1200" dirty="0">
              <a:solidFill>
                <a:srgbClr val="FF0000"/>
              </a:solidFill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F0ED91-D059-4827-AAA8-59F32EC6B98D}"/>
              </a:ext>
            </a:extLst>
          </p:cNvPr>
          <p:cNvCxnSpPr>
            <a:cxnSpLocks/>
          </p:cNvCxnSpPr>
          <p:nvPr/>
        </p:nvCxnSpPr>
        <p:spPr bwMode="auto">
          <a:xfrm flipH="1">
            <a:off x="6660232" y="4559965"/>
            <a:ext cx="936104" cy="5252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B310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DD835B-CBEF-41FA-817A-0EB743360589}"/>
              </a:ext>
            </a:extLst>
          </p:cNvPr>
          <p:cNvCxnSpPr/>
          <p:nvPr/>
        </p:nvCxnSpPr>
        <p:spPr bwMode="auto">
          <a:xfrm flipH="1">
            <a:off x="7452320" y="4797152"/>
            <a:ext cx="216024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B310F"/>
            </a:solidFill>
            <a:prstDash val="solid"/>
            <a:miter lim="800000"/>
            <a:headEnd type="none" w="med" len="med"/>
            <a:tailEnd type="triangle"/>
          </a:ln>
          <a:effectLst/>
        </p:spPr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F0CDAF6-9CEC-4850-AD0C-74783A6653B6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5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5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05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5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54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5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54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5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54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5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1000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/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478" grpId="0" uiExpand="1" build="allAtOnce"/>
      <p:bldP spid="2" grpId="0"/>
      <p:bldP spid="3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>
          <a:xfrm>
            <a:off x="2141731" y="1322767"/>
            <a:ext cx="4462463" cy="892969"/>
          </a:xfrm>
        </p:spPr>
        <p:txBody>
          <a:bodyPr/>
          <a:lstStyle/>
          <a:p>
            <a:pPr algn="ctr" eaLnBrk="1" hangingPunct="1"/>
            <a:r>
              <a:rPr lang="en-GB" sz="2700" b="1" dirty="0">
                <a:latin typeface="Arial" charset="0"/>
              </a:rPr>
              <a:t>To be an Assessor... </a:t>
            </a:r>
            <a:endParaRPr lang="en-US" sz="2700" b="1" dirty="0">
              <a:latin typeface="Arial" charset="0"/>
            </a:endParaRPr>
          </a:p>
        </p:txBody>
      </p:sp>
      <p:sp>
        <p:nvSpPr>
          <p:cNvPr id="3076" name="Text Box 3"/>
          <p:cNvSpPr txBox="1">
            <a:spLocks noChangeArrowheads="1"/>
          </p:cNvSpPr>
          <p:nvPr/>
        </p:nvSpPr>
        <p:spPr bwMode="auto">
          <a:xfrm>
            <a:off x="1538665" y="2510900"/>
            <a:ext cx="6066671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867" indent="-342867">
              <a:spcBef>
                <a:spcPct val="50000"/>
              </a:spcBef>
              <a:buAutoNum type="arabicPeriod"/>
            </a:pPr>
            <a:r>
              <a:rPr lang="en-GB" sz="1800" b="1" i="1" dirty="0">
                <a:latin typeface="Arial" charset="0"/>
              </a:rPr>
              <a:t>Vocational Experience &amp; knowledge in the job</a:t>
            </a:r>
            <a:br>
              <a:rPr lang="en-GB" sz="1800" b="1" i="1" dirty="0">
                <a:latin typeface="Arial" charset="0"/>
              </a:rPr>
            </a:br>
            <a:endParaRPr lang="en-GB" sz="1800" b="1" i="1" dirty="0">
              <a:latin typeface="Arial" charset="0"/>
            </a:endParaRPr>
          </a:p>
          <a:p>
            <a:pPr marL="342867" indent="-342867">
              <a:spcBef>
                <a:spcPct val="50000"/>
              </a:spcBef>
              <a:buAutoNum type="arabicPeriod"/>
            </a:pPr>
            <a:r>
              <a:rPr lang="en-GB" sz="1800" b="1" i="1" u="sng" dirty="0">
                <a:latin typeface="Arial" charset="0"/>
              </a:rPr>
              <a:t>The</a:t>
            </a:r>
            <a:r>
              <a:rPr lang="en-GB" sz="1800" b="1" i="1" dirty="0">
                <a:latin typeface="Arial" charset="0"/>
              </a:rPr>
              <a:t> Assessor Qualification</a:t>
            </a:r>
            <a:br>
              <a:rPr lang="en-GB" sz="1800" b="1" i="1" dirty="0">
                <a:latin typeface="Arial" charset="0"/>
              </a:rPr>
            </a:br>
            <a:endParaRPr lang="en-GB" sz="1800" b="1" i="1" dirty="0">
              <a:latin typeface="Arial" charset="0"/>
            </a:endParaRPr>
          </a:p>
          <a:p>
            <a:pPr marL="342867" indent="-342867">
              <a:spcBef>
                <a:spcPct val="50000"/>
              </a:spcBef>
              <a:buAutoNum type="arabicPeriod"/>
            </a:pPr>
            <a:r>
              <a:rPr lang="en-GB" sz="1800" b="1" i="1" dirty="0">
                <a:latin typeface="Arial" charset="0"/>
              </a:rPr>
              <a:t>An approved Centre to work though</a:t>
            </a:r>
            <a:br>
              <a:rPr lang="en-GB" sz="1800" b="1" i="1" dirty="0">
                <a:latin typeface="Arial" charset="0"/>
              </a:rPr>
            </a:br>
            <a:br>
              <a:rPr lang="en-GB" sz="1800" b="1" i="1" dirty="0">
                <a:latin typeface="Arial" charset="0"/>
              </a:rPr>
            </a:br>
            <a:r>
              <a:rPr lang="en-GB" sz="1800" b="1" i="1" dirty="0">
                <a:latin typeface="Arial" charset="0"/>
              </a:rPr>
              <a:t>					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04B93D-3762-4BCC-80F0-46407B6DFC46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6" grpId="0" uiExpand="1" build="p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EC632-69B9-414E-85DF-1F95A975D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3185" y="44624"/>
            <a:ext cx="2751295" cy="1143000"/>
          </a:xfrm>
        </p:spPr>
        <p:txBody>
          <a:bodyPr/>
          <a:lstStyle/>
          <a:p>
            <a:r>
              <a:rPr lang="en-US" dirty="0"/>
              <a:t>Reliability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E87F-4A74-4893-92B8-D131FE37B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0865" y="1981200"/>
            <a:ext cx="4695511" cy="4114800"/>
          </a:xfrm>
        </p:spPr>
        <p:txBody>
          <a:bodyPr/>
          <a:lstStyle/>
          <a:p>
            <a:r>
              <a:rPr lang="en-US" dirty="0"/>
              <a:t>Observation</a:t>
            </a:r>
          </a:p>
          <a:p>
            <a:r>
              <a:rPr lang="en-GB" dirty="0"/>
              <a:t>Questions &amp; Answers</a:t>
            </a:r>
          </a:p>
          <a:p>
            <a:r>
              <a:rPr lang="en-GB" dirty="0"/>
              <a:t>Recognising Prior Learning</a:t>
            </a:r>
          </a:p>
          <a:p>
            <a:r>
              <a:rPr lang="en-GB" dirty="0"/>
              <a:t>Examining the Product</a:t>
            </a:r>
          </a:p>
          <a:p>
            <a:r>
              <a:rPr lang="en-US" dirty="0"/>
              <a:t>Case Study </a:t>
            </a:r>
          </a:p>
          <a:p>
            <a:r>
              <a:rPr lang="en-US" dirty="0"/>
              <a:t>Initial Assessment</a:t>
            </a:r>
          </a:p>
          <a:p>
            <a:r>
              <a:rPr lang="en-US" dirty="0"/>
              <a:t>Witness Statement</a:t>
            </a:r>
          </a:p>
          <a:p>
            <a:r>
              <a:rPr lang="en-GB" dirty="0"/>
              <a:t>Photographs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9D56D4-5021-4311-82D7-80DC06D85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8" name="Arrow: Up-Down 7">
            <a:extLst>
              <a:ext uri="{FF2B5EF4-FFF2-40B4-BE49-F238E27FC236}">
                <a16:creationId xmlns:a16="http://schemas.microsoft.com/office/drawing/2014/main" id="{BDC2DA46-76D2-40BC-97EF-039DF3E22E00}"/>
              </a:ext>
            </a:extLst>
          </p:cNvPr>
          <p:cNvSpPr/>
          <p:nvPr/>
        </p:nvSpPr>
        <p:spPr bwMode="auto">
          <a:xfrm>
            <a:off x="2627784" y="2060848"/>
            <a:ext cx="360040" cy="3528392"/>
          </a:xfrm>
          <a:prstGeom prst="up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AC1BA9-87E9-4E2F-8D86-F032EC106055}"/>
              </a:ext>
            </a:extLst>
          </p:cNvPr>
          <p:cNvSpPr txBox="1"/>
          <p:nvPr/>
        </p:nvSpPr>
        <p:spPr>
          <a:xfrm>
            <a:off x="2483768" y="141277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Reliable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544596-0113-4C9F-9E73-A02B25676F3C}"/>
              </a:ext>
            </a:extLst>
          </p:cNvPr>
          <p:cNvSpPr txBox="1"/>
          <p:nvPr/>
        </p:nvSpPr>
        <p:spPr>
          <a:xfrm>
            <a:off x="2483768" y="573325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Least Reliable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C37119-3099-4B34-9C88-F962E6E0752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447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"/>
                            </p:stCondLst>
                            <p:childTnLst>
                              <p:par>
                                <p:cTn id="6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16EFF-09FB-4A48-B651-D163273F4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16E6A8E0-5D57-401E-B1BB-E19197AD14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7716" y="475332"/>
            <a:ext cx="2520428" cy="433388"/>
          </a:xfrm>
        </p:spPr>
        <p:txBody>
          <a:bodyPr/>
          <a:lstStyle/>
          <a:p>
            <a:pPr eaLnBrk="1" hangingPunct="1"/>
            <a:r>
              <a:rPr lang="en-GB" altLang="en-US" sz="2400" dirty="0"/>
              <a:t>PAPERWORK….</a:t>
            </a:r>
          </a:p>
        </p:txBody>
      </p:sp>
      <p:sp>
        <p:nvSpPr>
          <p:cNvPr id="103427" name="Rectangle 3">
            <a:extLst>
              <a:ext uri="{FF2B5EF4-FFF2-40B4-BE49-F238E27FC236}">
                <a16:creationId xmlns:a16="http://schemas.microsoft.com/office/drawing/2014/main" id="{73BB7641-3611-4CCE-A321-1DCAB5E19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1942" y="4829175"/>
            <a:ext cx="4371975" cy="1695450"/>
          </a:xfrm>
        </p:spPr>
        <p:txBody>
          <a:bodyPr/>
          <a:lstStyle/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When the whole job turns into a can of worms….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rgbClr val="FB310F"/>
                </a:solidFill>
              </a:rPr>
              <a:t>All the paperwork in the world won’t help you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1350" b="1" dirty="0">
              <a:solidFill>
                <a:srgbClr val="FB310F"/>
              </a:solidFill>
            </a:endParaRP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rgbClr val="FB310F"/>
                </a:solidFill>
              </a:rPr>
              <a:t>only   </a:t>
            </a:r>
            <a:r>
              <a:rPr lang="en-GB" altLang="en-US" sz="1800" b="1" dirty="0">
                <a:solidFill>
                  <a:srgbClr val="FB310F"/>
                </a:solidFill>
              </a:rPr>
              <a:t>COMPETENCE</a:t>
            </a:r>
            <a:r>
              <a:rPr lang="en-GB" altLang="en-US" sz="1350" b="1" dirty="0">
                <a:solidFill>
                  <a:srgbClr val="FB310F"/>
                </a:solidFill>
              </a:rPr>
              <a:t>   will save your neck !!!</a:t>
            </a:r>
          </a:p>
          <a:p>
            <a:pPr algn="ct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GB" altLang="en-US" sz="1350" b="1" dirty="0">
              <a:solidFill>
                <a:srgbClr val="FB310F"/>
              </a:solidFill>
            </a:endParaRPr>
          </a:p>
          <a:p>
            <a:pPr algn="r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GB" altLang="en-US" sz="900" i="1" dirty="0">
                <a:solidFill>
                  <a:schemeClr val="tx2"/>
                </a:solidFill>
              </a:rPr>
              <a:t>&gt;&gt;&gt;&gt; next slide</a:t>
            </a:r>
          </a:p>
        </p:txBody>
      </p:sp>
      <p:pic>
        <p:nvPicPr>
          <p:cNvPr id="103429" name="Picture 5" descr="eject-2">
            <a:extLst>
              <a:ext uri="{FF2B5EF4-FFF2-40B4-BE49-F238E27FC236}">
                <a16:creationId xmlns:a16="http://schemas.microsoft.com/office/drawing/2014/main" id="{43CAC894-63E2-4922-9498-5ABBC710FA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93" y="1157962"/>
            <a:ext cx="4886213" cy="3519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20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3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3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3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3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627784" y="2348882"/>
            <a:ext cx="4114800" cy="65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endParaRPr lang="en-GB" sz="2100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defTabSz="426202">
              <a:spcBef>
                <a:spcPct val="50000"/>
              </a:spcBef>
              <a:defRPr/>
            </a:pP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438762" y="1243147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algn="ctr" defTabSz="426202">
              <a:spcBef>
                <a:spcPct val="50000"/>
              </a:spcBef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the </a:t>
            </a:r>
            <a:r>
              <a:rPr lang="en-GB" sz="21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Principles </a:t>
            </a: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of Assessing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049514"/>
              </p:ext>
            </p:extLst>
          </p:nvPr>
        </p:nvGraphicFramePr>
        <p:xfrm>
          <a:off x="1790691" y="2077091"/>
          <a:ext cx="5562617" cy="34947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87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296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42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1420">
                <a:tc>
                  <a:txBody>
                    <a:bodyPr/>
                    <a:lstStyle/>
                    <a:p>
                      <a:endParaRPr lang="en-GB" sz="2100" dirty="0"/>
                    </a:p>
                  </a:txBody>
                  <a:tcPr marL="68580" marR="68580" marT="34290" marB="34290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Pro’s</a:t>
                      </a:r>
                    </a:p>
                  </a:txBody>
                  <a:tcPr marL="68580" marR="68580" marT="34290" marB="34290" anchor="ctr"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2100" dirty="0"/>
                        <a:t>Con’s</a:t>
                      </a:r>
                    </a:p>
                  </a:txBody>
                  <a:tcPr marL="68580" marR="68580" marT="34290" marB="34290" anchor="ctr"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1300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solidFill>
                            <a:srgbClr val="002060"/>
                          </a:solidFill>
                        </a:rPr>
                        <a:t>To the Employer</a:t>
                      </a:r>
                    </a:p>
                  </a:txBody>
                  <a:tcPr marL="68580" marR="68580" marT="34290" marB="34290" anchor="ctr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buFont typeface="Arial" pitchFamily="34" charset="0"/>
                        <a:buChar char="•"/>
                      </a:pPr>
                      <a:endParaRPr lang="en-GB" sz="1600" dirty="0">
                        <a:latin typeface="+mn-lt"/>
                      </a:endParaRPr>
                    </a:p>
                  </a:txBody>
                  <a:tcPr marL="68580" marR="68580" marT="34290" marB="34290" anchor="ctr"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GB" sz="1800" dirty="0">
                        <a:latin typeface="+mn-lt"/>
                      </a:endParaRPr>
                    </a:p>
                  </a:txBody>
                  <a:tcPr marL="68580" marR="68580" marT="34290" marB="34290" anchor="ctr"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1981">
                <a:tc>
                  <a:txBody>
                    <a:bodyPr/>
                    <a:lstStyle/>
                    <a:p>
                      <a:pPr algn="l"/>
                      <a:r>
                        <a:rPr lang="en-GB" sz="1800" b="1" dirty="0">
                          <a:solidFill>
                            <a:srgbClr val="002060"/>
                          </a:solidFill>
                        </a:rPr>
                        <a:t>To the Employee</a:t>
                      </a:r>
                    </a:p>
                  </a:txBody>
                  <a:tcPr marL="68580" marR="68580" marT="34290" marB="34290" anchor="ctr">
                    <a:solidFill>
                      <a:srgbClr val="00B0F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GB" sz="1600" dirty="0">
                        <a:latin typeface="+mn-lt"/>
                      </a:endParaRPr>
                    </a:p>
                  </a:txBody>
                  <a:tcPr marL="68580" marR="68580" marT="34290" marB="34290" anchor="ctr">
                    <a:solidFill>
                      <a:srgbClr val="00B050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Font typeface="Arial" pitchFamily="34" charset="0"/>
                        <a:buChar char="•"/>
                      </a:pPr>
                      <a:endParaRPr lang="en-GB" sz="1600" dirty="0">
                        <a:latin typeface="+mn-lt"/>
                      </a:endParaRPr>
                    </a:p>
                  </a:txBody>
                  <a:tcPr marL="68580" marR="68580" marT="34290" marB="34290" anchor="ctr">
                    <a:solidFill>
                      <a:srgbClr val="FF000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059832" y="5589240"/>
            <a:ext cx="2448272" cy="53091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sz="3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B05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Maximise</a:t>
            </a:r>
            <a:endParaRPr lang="en-US" sz="3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E69953-5C3A-4E74-B9FD-991776D8F3A4}"/>
              </a:ext>
            </a:extLst>
          </p:cNvPr>
          <p:cNvSpPr/>
          <p:nvPr/>
        </p:nvSpPr>
        <p:spPr>
          <a:xfrm>
            <a:off x="5508104" y="5589240"/>
            <a:ext cx="1830245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Minimise</a:t>
            </a:r>
            <a:endParaRPr lang="en-GB" sz="30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31D99A6-58CD-4580-A5ED-119DCAA13163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081B176F-9786-4E3B-A6D9-B14FA6F6B3CB}"/>
              </a:ext>
            </a:extLst>
          </p:cNvPr>
          <p:cNvSpPr/>
          <p:nvPr/>
        </p:nvSpPr>
        <p:spPr bwMode="auto">
          <a:xfrm rot="18852503">
            <a:off x="4951351" y="3928898"/>
            <a:ext cx="950909" cy="376144"/>
          </a:xfrm>
          <a:prstGeom prst="rightArrow">
            <a:avLst>
              <a:gd name="adj1" fmla="val 30074"/>
              <a:gd name="adj2" fmla="val 50000"/>
            </a:avLst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1B69005-BCA1-4389-A59E-30040E344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A8FC17-9DA4-4A4E-B64F-9C72305629ED}"/>
              </a:ext>
            </a:extLst>
          </p:cNvPr>
          <p:cNvSpPr txBox="1"/>
          <p:nvPr/>
        </p:nvSpPr>
        <p:spPr>
          <a:xfrm>
            <a:off x="3131840" y="2708920"/>
            <a:ext cx="2232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H&amp;S (mandatory?)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latin typeface="+mn-lt"/>
              </a:rPr>
              <a:t>Identify weak areas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latin typeface="+mn-lt"/>
              </a:rPr>
              <a:t>Efficiency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latin typeface="+mn-lt"/>
              </a:rPr>
              <a:t>Quality</a:t>
            </a:r>
          </a:p>
          <a:p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29530B-CAB2-4AE8-B585-98DA3FDD613A}"/>
              </a:ext>
            </a:extLst>
          </p:cNvPr>
          <p:cNvSpPr txBox="1"/>
          <p:nvPr/>
        </p:nvSpPr>
        <p:spPr>
          <a:xfrm>
            <a:off x="5507099" y="2736026"/>
            <a:ext cx="1685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Cost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Time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Disruption</a:t>
            </a:r>
          </a:p>
          <a:p>
            <a:endParaRPr lang="en-GB" sz="1600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E143AA-A5EC-4D0A-B882-C865F64DA1E1}"/>
              </a:ext>
            </a:extLst>
          </p:cNvPr>
          <p:cNvSpPr txBox="1"/>
          <p:nvPr/>
        </p:nvSpPr>
        <p:spPr>
          <a:xfrm>
            <a:off x="3131840" y="4049807"/>
            <a:ext cx="22322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improve prospects</a:t>
            </a:r>
            <a:br>
              <a:rPr lang="en-GB" sz="1600" dirty="0">
                <a:latin typeface="+mn-lt"/>
              </a:rPr>
            </a:br>
            <a:r>
              <a:rPr lang="en-GB" sz="1600" dirty="0">
                <a:latin typeface="+mn-lt"/>
              </a:rPr>
              <a:t>(inside / outside)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Pay rise!!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Promotion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Job Satisfaction ??!</a:t>
            </a:r>
          </a:p>
          <a:p>
            <a:endParaRPr lang="en-GB" sz="1600" dirty="0">
              <a:latin typeface="+mn-lt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2DBB40-9E4E-4ADE-9B2B-AD278BF6B94E}"/>
              </a:ext>
            </a:extLst>
          </p:cNvPr>
          <p:cNvSpPr txBox="1"/>
          <p:nvPr/>
        </p:nvSpPr>
        <p:spPr>
          <a:xfrm>
            <a:off x="5515229" y="4200388"/>
            <a:ext cx="1685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Nervous</a:t>
            </a:r>
            <a:br>
              <a:rPr lang="en-GB" sz="1600" dirty="0">
                <a:latin typeface="+mn-lt"/>
              </a:rPr>
            </a:br>
            <a:r>
              <a:rPr lang="en-GB" sz="1600" dirty="0">
                <a:latin typeface="+mn-lt"/>
              </a:rPr>
              <a:t>(of failure)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Resentment</a:t>
            </a:r>
          </a:p>
          <a:p>
            <a:pPr>
              <a:buFont typeface="Arial" pitchFamily="34" charset="0"/>
              <a:buChar char="•"/>
            </a:pPr>
            <a:r>
              <a:rPr lang="en-GB" sz="1600" dirty="0">
                <a:latin typeface="+mn-lt"/>
              </a:rPr>
              <a:t>Extra work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5" grpId="0"/>
      <p:bldP spid="16" grpId="0"/>
      <p:bldP spid="9" grpId="0" animBg="1"/>
      <p:bldP spid="2" grpId="0"/>
      <p:bldP spid="12" grpId="0"/>
      <p:bldP spid="13" grpId="0"/>
      <p:bldP spid="1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187624" y="2222866"/>
            <a:ext cx="6588732" cy="4212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Why are we assessing these people?</a:t>
            </a:r>
          </a:p>
          <a:p>
            <a:pPr algn="ctr" defTabSz="426202">
              <a:spcBef>
                <a:spcPct val="50000"/>
              </a:spcBef>
              <a:defRPr/>
            </a:pPr>
            <a:r>
              <a:rPr lang="en-GB" altLang="en-US" sz="2000" dirty="0">
                <a:solidFill>
                  <a:schemeClr val="tx2"/>
                </a:solidFill>
              </a:rPr>
              <a:t>To help the candidate prove they are Competent</a:t>
            </a:r>
          </a:p>
          <a:p>
            <a:pPr algn="ctr" defTabSz="426202">
              <a:spcBef>
                <a:spcPct val="50000"/>
              </a:spcBef>
              <a:defRPr/>
            </a:pPr>
            <a:r>
              <a:rPr lang="en-GB" altLang="en-US" dirty="0">
                <a:solidFill>
                  <a:schemeClr val="tx2"/>
                </a:solidFill>
              </a:rPr>
              <a:t>Competence</a:t>
            </a:r>
            <a:endParaRPr lang="en-GB" altLang="en-US" b="1" dirty="0">
              <a:solidFill>
                <a:schemeClr val="tx2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GB" altLang="en-US" sz="1800" b="1" dirty="0">
              <a:solidFill>
                <a:schemeClr val="tx2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is defined as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endParaRPr lang="en-GB" altLang="en-US" sz="1800" b="1" dirty="0">
              <a:solidFill>
                <a:schemeClr val="tx2"/>
              </a:solidFill>
            </a:endParaRP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“being able to perform WHOLE work roles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to the standards expected in employment</a:t>
            </a:r>
          </a:p>
          <a:p>
            <a:pPr algn="ctr" eaLnBrk="1" hangingPunct="1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in real working environments”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1800" b="1" dirty="0">
              <a:solidFill>
                <a:schemeClr val="tx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GB" altLang="en-US" sz="1800" b="1" dirty="0">
                <a:solidFill>
                  <a:schemeClr val="tx2"/>
                </a:solidFill>
              </a:rPr>
              <a:t>NCVQ, 1986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1800" b="1" dirty="0">
              <a:solidFill>
                <a:schemeClr val="tx2"/>
              </a:solidFill>
            </a:endParaRPr>
          </a:p>
          <a:p>
            <a:pPr defTabSz="426202">
              <a:spcBef>
                <a:spcPct val="50000"/>
              </a:spcBef>
              <a:defRPr/>
            </a:pP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1187624" y="1401866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The </a:t>
            </a:r>
            <a:r>
              <a:rPr lang="en-GB" sz="21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Principles </a:t>
            </a: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of Assessing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D56AE2-1E06-46E7-852F-DFA98E71B996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1D76845-5362-4A01-88CC-0D4C2FBDDF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0606801-EDCD-4667-9112-27614FFF40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763" y="1401866"/>
            <a:ext cx="4266474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342867" indent="-342867" defTabSz="426202">
              <a:spcBef>
                <a:spcPct val="50000"/>
              </a:spcBef>
              <a:defRPr/>
            </a:pPr>
            <a:r>
              <a:rPr lang="en-GB" sz="21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This is your role as an </a:t>
            </a:r>
            <a:r>
              <a:rPr lang="en-GB" sz="21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Assessor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uiExpand="1" build="p" autoUpdateAnimBg="0"/>
      <p:bldP spid="8" grpId="0"/>
      <p:bldP spid="6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12292" name="Text Box 4"/>
          <p:cNvSpPr txBox="1">
            <a:spLocks noChangeArrowheads="1"/>
          </p:cNvSpPr>
          <p:nvPr/>
        </p:nvSpPr>
        <p:spPr bwMode="auto">
          <a:xfrm>
            <a:off x="1925410" y="1882528"/>
            <a:ext cx="4914842" cy="275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tabLst>
                <a:tab pos="288102" algn="l"/>
              </a:tabLst>
            </a:pPr>
            <a:br>
              <a:rPr lang="en-GB" sz="1500" b="1" dirty="0">
                <a:solidFill>
                  <a:schemeClr val="tx2"/>
                </a:solidFill>
                <a:latin typeface="Arial" charset="0"/>
              </a:rPr>
            </a:br>
            <a:endParaRPr lang="en-GB" sz="1500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buFont typeface="Arial" pitchFamily="34" charset="0"/>
              <a:buChar char="•"/>
              <a:tabLst>
                <a:tab pos="288102" algn="l"/>
              </a:tabLst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SAFE &amp; MANAGEABLE</a:t>
            </a:r>
            <a:endParaRPr lang="en-GB" sz="750" b="1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br>
              <a:rPr lang="en-GB" sz="75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nobody at risk (physically or emotionally!)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no unnecessary demands </a:t>
            </a:r>
            <a:r>
              <a:rPr lang="en-GB" sz="1050" dirty="0">
                <a:solidFill>
                  <a:schemeClr val="tx2"/>
                </a:solidFill>
                <a:latin typeface="Arial" charset="0"/>
              </a:rPr>
              <a:t>(on candidate/assessor/organisation)</a:t>
            </a:r>
          </a:p>
          <a:p>
            <a:pPr>
              <a:spcBef>
                <a:spcPct val="50000"/>
              </a:spcBef>
              <a:buFont typeface="Arial" pitchFamily="34" charset="0"/>
              <a:buChar char="•"/>
              <a:tabLst>
                <a:tab pos="288102" algn="l"/>
              </a:tabLst>
            </a:pPr>
            <a:r>
              <a:rPr lang="en-GB" sz="1500" b="1" dirty="0">
                <a:solidFill>
                  <a:schemeClr val="tx2"/>
                </a:solidFill>
                <a:latin typeface="Arial" charset="0"/>
              </a:rPr>
              <a:t>SUITABLE TO NEEDS OF CANDIDATE</a:t>
            </a:r>
            <a:endParaRPr lang="en-GB" sz="750" b="1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br>
              <a:rPr lang="en-GB" sz="750" b="1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achievement free from constraints (see FAIR)</a:t>
            </a:r>
            <a:br>
              <a:rPr lang="en-GB" sz="1500" dirty="0">
                <a:solidFill>
                  <a:schemeClr val="tx2"/>
                </a:solidFill>
                <a:latin typeface="Arial" charset="0"/>
              </a:rPr>
            </a:br>
            <a:r>
              <a:rPr lang="en-GB" sz="1500" dirty="0">
                <a:solidFill>
                  <a:schemeClr val="tx2"/>
                </a:solidFill>
                <a:latin typeface="Arial" charset="0"/>
              </a:rPr>
              <a:t>- ‘reasonable adjustments’</a:t>
            </a:r>
            <a:endParaRPr lang="en-GB" sz="1500" b="1" dirty="0">
              <a:solidFill>
                <a:schemeClr val="tx2"/>
              </a:solidFill>
              <a:latin typeface="Arial" charset="0"/>
            </a:endParaRPr>
          </a:p>
          <a:p>
            <a:pPr>
              <a:spcBef>
                <a:spcPct val="50000"/>
              </a:spcBef>
              <a:tabLst>
                <a:tab pos="288102" algn="l"/>
              </a:tabLst>
            </a:pPr>
            <a:endParaRPr lang="en-GB" sz="105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2303748" y="1508222"/>
            <a:ext cx="4536504" cy="564095"/>
          </a:xfrm>
        </p:spPr>
        <p:txBody>
          <a:bodyPr/>
          <a:lstStyle/>
          <a:p>
            <a:pPr eaLnBrk="1" hangingPunct="1"/>
            <a:r>
              <a:rPr lang="en-GB" sz="2100" b="1" dirty="0">
                <a:latin typeface="Arial" pitchFamily="34" charset="0"/>
                <a:cs typeface="Arial" pitchFamily="34" charset="0"/>
              </a:rPr>
              <a:t>Requirements </a:t>
            </a:r>
            <a:r>
              <a:rPr lang="en-GB" sz="2100" dirty="0">
                <a:latin typeface="Arial" pitchFamily="34" charset="0"/>
                <a:cs typeface="Arial" pitchFamily="34" charset="0"/>
              </a:rPr>
              <a:t>of Assessment</a:t>
            </a:r>
            <a:endParaRPr lang="en-US" sz="27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60FD6A-C47A-4E4C-A6FD-D42F059E535A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0E017FA-C295-415C-988B-7FFE89A883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9475D-0162-4874-A879-105DDFD2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7AA875-0A79-4F56-B261-C3A283086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502" y="48614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4  Stages  of  an  Assessment</a:t>
            </a:r>
            <a:endParaRPr lang="en-US" sz="2400" b="1" dirty="0">
              <a:latin typeface="Arial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336542-1234-41CC-865A-D105E018E76D}"/>
              </a:ext>
            </a:extLst>
          </p:cNvPr>
          <p:cNvGraphicFramePr/>
          <p:nvPr/>
        </p:nvGraphicFramePr>
        <p:xfrm>
          <a:off x="1139788" y="1268760"/>
          <a:ext cx="6864424" cy="494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CC1AA90E-FB73-4BB9-AAC6-84E218EEFD96}"/>
              </a:ext>
            </a:extLst>
          </p:cNvPr>
          <p:cNvGrpSpPr/>
          <p:nvPr/>
        </p:nvGrpSpPr>
        <p:grpSpPr>
          <a:xfrm>
            <a:off x="2267744" y="1556792"/>
            <a:ext cx="4453857" cy="4428804"/>
            <a:chOff x="1266871" y="796880"/>
            <a:chExt cx="4155186" cy="4155186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4BDC335E-D0C2-4F10-970E-CAE7AF681601}"/>
                </a:ext>
              </a:extLst>
            </p:cNvPr>
            <p:cNvSpPr/>
            <p:nvPr/>
          </p:nvSpPr>
          <p:spPr>
            <a:xfrm>
              <a:off x="1266871" y="796880"/>
              <a:ext cx="4155186" cy="4155186"/>
            </a:xfrm>
            <a:prstGeom prst="pie">
              <a:avLst>
                <a:gd name="adj1" fmla="val 5400000"/>
                <a:gd name="adj2" fmla="val 108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Partial Circle 4">
              <a:extLst>
                <a:ext uri="{FF2B5EF4-FFF2-40B4-BE49-F238E27FC236}">
                  <a16:creationId xmlns:a16="http://schemas.microsoft.com/office/drawing/2014/main" id="{043B7EE4-1DBC-4478-8FA7-4117471434A7}"/>
                </a:ext>
              </a:extLst>
            </p:cNvPr>
            <p:cNvSpPr txBox="1"/>
            <p:nvPr/>
          </p:nvSpPr>
          <p:spPr>
            <a:xfrm>
              <a:off x="1698919" y="3065444"/>
              <a:ext cx="1533461" cy="1137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Decide &amp; Record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EC1AE08-9D8A-47DB-91D6-7F0B51A0067F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333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 uiExpand="1">
        <p:bldSub>
          <a:bldDgm/>
        </p:bldSub>
      </p:bldGraphic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120346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Recording Assessments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619672" y="1808824"/>
            <a:ext cx="5976663" cy="4466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Record what happened!</a:t>
            </a:r>
            <a:b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br>
              <a:rPr lang="en-GB" sz="675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</a:t>
            </a:r>
            <a: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 </a:t>
            </a: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in plain English</a:t>
            </a:r>
            <a:b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keep it relevant to the assessment criteria</a:t>
            </a:r>
            <a:b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include your decision and feedback</a:t>
            </a:r>
          </a:p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350" b="1" i="1" dirty="0" err="1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eg</a:t>
            </a:r>
            <a:r>
              <a:rPr lang="en-GB" sz="1350" b="1" i="1" dirty="0">
                <a:solidFill>
                  <a:srgbClr val="FF0000"/>
                </a:solidFill>
                <a:latin typeface="Arial" charset="0"/>
                <a:cs typeface="Times New Roman" pitchFamily="18" charset="0"/>
              </a:rPr>
              <a:t>  OBSERVATION REPORT</a:t>
            </a:r>
          </a:p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Annotating Evidence</a:t>
            </a:r>
            <a:b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br>
              <a:rPr lang="en-GB" sz="6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to keep it ‘authentic’ it must be signed and dated by 		candidate and assessor</a:t>
            </a:r>
            <a:b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r>
              <a:rPr lang="en-GB" sz="1800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- if the evidence is not self explanatory, include an 			explanatory note!</a:t>
            </a:r>
          </a:p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Mapping Evidence</a:t>
            </a:r>
          </a:p>
          <a:p>
            <a:pPr marL="342867" indent="-342867" defTabSz="426202">
              <a:spcBef>
                <a:spcPct val="50000"/>
              </a:spcBef>
              <a:buFont typeface="Arial" pitchFamily="34" charset="0"/>
              <a:buChar char="•"/>
              <a:defRPr/>
            </a:pPr>
            <a:r>
              <a:rPr lang="en-GB" sz="18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Progress Reviews</a:t>
            </a:r>
            <a:br>
              <a:rPr lang="en-GB" sz="1050" b="1" i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</a:br>
            <a:endParaRPr lang="en-GB" sz="1050" i="1" dirty="0">
              <a:solidFill>
                <a:schemeClr val="tx2"/>
              </a:solidFill>
              <a:latin typeface="Arial" charset="0"/>
              <a:cs typeface="Times New Roman" pitchFamily="18" charset="0"/>
            </a:endParaRPr>
          </a:p>
          <a:p>
            <a:pPr defTabSz="426202">
              <a:spcBef>
                <a:spcPct val="50000"/>
              </a:spcBef>
              <a:defRPr/>
            </a:pP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93DB6A-6D20-4E25-8A59-5715D0AFEB9C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37A39AF-B090-45C9-AD4B-05AD8CD01C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B8684B9-7042-4428-9C77-8DA853CC6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829A4918-A2B2-480A-B533-0ED070B37A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59857" y="620316"/>
            <a:ext cx="3856435" cy="979884"/>
          </a:xfrm>
        </p:spPr>
        <p:txBody>
          <a:bodyPr/>
          <a:lstStyle/>
          <a:p>
            <a:pPr algn="ctr" eaLnBrk="1" hangingPunct="1"/>
            <a:r>
              <a:rPr lang="en-GB" altLang="en-US" sz="2700"/>
              <a:t>Recording Evidence</a:t>
            </a:r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F3A27455-FC7A-4726-B97B-86589ADB48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627710" y="1646635"/>
            <a:ext cx="3856434" cy="4374356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chemeClr val="tx2"/>
                </a:solidFill>
              </a:rPr>
              <a:t>Photographs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valid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signposting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chemeClr val="tx2"/>
                </a:solidFill>
              </a:rPr>
              <a:t>Audio recording</a:t>
            </a:r>
            <a:r>
              <a:rPr lang="en-GB" altLang="en-US" sz="1350" dirty="0">
                <a:solidFill>
                  <a:schemeClr val="tx2"/>
                </a:solidFill>
              </a:rPr>
              <a:t> ( </a:t>
            </a:r>
            <a:r>
              <a:rPr lang="en-GB" altLang="en-US" sz="1350" dirty="0" err="1">
                <a:solidFill>
                  <a:schemeClr val="tx2"/>
                </a:solidFill>
              </a:rPr>
              <a:t>eg</a:t>
            </a:r>
            <a:r>
              <a:rPr lang="en-GB" altLang="en-US" sz="1350" dirty="0">
                <a:solidFill>
                  <a:schemeClr val="tx2"/>
                </a:solidFill>
              </a:rPr>
              <a:t> Questions, Discussions )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leading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signposting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chemeClr val="tx2"/>
                </a:solidFill>
              </a:rPr>
              <a:t>Video recording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signposting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b="1" dirty="0">
                <a:solidFill>
                  <a:schemeClr val="tx2"/>
                </a:solidFill>
              </a:rPr>
              <a:t>Electronic Portfolios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	authenticity ?</a:t>
            </a: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All “legal” and usually fair, safe, manageable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Easy to record but difficult to signpost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GB" altLang="en-US" sz="1350" dirty="0">
              <a:solidFill>
                <a:schemeClr val="tx2"/>
              </a:solidFill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350" dirty="0">
                <a:solidFill>
                  <a:schemeClr val="tx2"/>
                </a:solidFill>
              </a:rPr>
              <a:t>Risk of extraneous evidence which conflicts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EA8BC5-6453-4841-B69D-98D09BD0AF3E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1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16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1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71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71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716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16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716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716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716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7168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7168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7168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7168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19475D-0162-4874-A879-105DDFD2D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47AA875-0A79-4F56-B261-C3A2830862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68502" y="48614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4  Stages  of  an  Assessment</a:t>
            </a:r>
            <a:endParaRPr lang="en-US" sz="2400" b="1" dirty="0">
              <a:latin typeface="Arial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5336542-1234-41CC-865A-D105E018E76D}"/>
              </a:ext>
            </a:extLst>
          </p:cNvPr>
          <p:cNvGraphicFramePr/>
          <p:nvPr/>
        </p:nvGraphicFramePr>
        <p:xfrm>
          <a:off x="1139788" y="1268760"/>
          <a:ext cx="6864424" cy="494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AEC1AE08-9D8A-47DB-91D6-7F0B51A0067F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D92307-93BB-4E5C-9414-74C79A663694}"/>
              </a:ext>
            </a:extLst>
          </p:cNvPr>
          <p:cNvGrpSpPr/>
          <p:nvPr/>
        </p:nvGrpSpPr>
        <p:grpSpPr>
          <a:xfrm>
            <a:off x="2267744" y="1449272"/>
            <a:ext cx="4453200" cy="4428000"/>
            <a:chOff x="1266871" y="307984"/>
            <a:chExt cx="4453200" cy="4428000"/>
          </a:xfrm>
        </p:grpSpPr>
        <p:sp>
          <p:nvSpPr>
            <p:cNvPr id="11" name="Partial Circle 10">
              <a:extLst>
                <a:ext uri="{FF2B5EF4-FFF2-40B4-BE49-F238E27FC236}">
                  <a16:creationId xmlns:a16="http://schemas.microsoft.com/office/drawing/2014/main" id="{FAEDAA68-4924-4294-8E37-E324EE6895C5}"/>
                </a:ext>
              </a:extLst>
            </p:cNvPr>
            <p:cNvSpPr/>
            <p:nvPr/>
          </p:nvSpPr>
          <p:spPr>
            <a:xfrm>
              <a:off x="1266871" y="307984"/>
              <a:ext cx="4453200" cy="4428000"/>
            </a:xfrm>
            <a:prstGeom prst="pie">
              <a:avLst>
                <a:gd name="adj1" fmla="val 10800000"/>
                <a:gd name="adj2" fmla="val 1620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Partial Circle 4">
              <a:extLst>
                <a:ext uri="{FF2B5EF4-FFF2-40B4-BE49-F238E27FC236}">
                  <a16:creationId xmlns:a16="http://schemas.microsoft.com/office/drawing/2014/main" id="{5B71DA30-63C5-4105-AECC-C108E59AFCFA}"/>
                </a:ext>
              </a:extLst>
            </p:cNvPr>
            <p:cNvSpPr txBox="1"/>
            <p:nvPr/>
          </p:nvSpPr>
          <p:spPr>
            <a:xfrm>
              <a:off x="1682884" y="1169195"/>
              <a:ext cx="1533461" cy="11377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6670" tIns="26670" rIns="26670" bIns="2667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GB" sz="2100" kern="1200" dirty="0"/>
                <a:t>Feedback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005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250" fill="hold"/>
                                        <p:tgtEl>
                                          <p:spTgt spid="6">
                                            <p:graphicEl>
                                              <a:dgm id="{CDC868C3-F6F0-4E2F-9818-AB478DB13F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6">
                                            <p:graphicEl>
                                              <a:dgm id="{C5430A75-E709-46C5-8E29-9C7FB792FE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" dur="250" fill="hold"/>
                                        <p:tgtEl>
                                          <p:spTgt spid="6">
                                            <p:graphicEl>
                                              <a:dgm id="{B2F1529C-8003-4420-8224-FD6C87EB1D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4" dur="250" fill="hold"/>
                                        <p:tgtEl>
                                          <p:spTgt spid="6">
                                            <p:graphicEl>
                                              <a:dgm id="{1848201D-4A01-426D-A574-5BE71E3E7C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" dur="250" fill="hold"/>
                                        <p:tgtEl>
                                          <p:spTgt spid="6">
                                            <p:graphicEl>
                                              <a:dgm id="{751EF094-3E51-4357-9724-AD62E6CB6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3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4" dur="250" fill="hold"/>
                                        <p:tgtEl>
                                          <p:spTgt spid="6">
                                            <p:graphicEl>
                                              <a:dgm id="{CA367B4E-916A-4E9B-8E9E-B2B6B24B8E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8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9" dur="250" fill="hold"/>
                                        <p:tgtEl>
                                          <p:spTgt spid="6">
                                            <p:graphicEl>
                                              <a:dgm id="{8D582DDB-EA4C-492C-9BC4-538A091C8F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" dur="250" fill="hold"/>
                                        <p:tgtEl>
                                          <p:spTgt spid="6">
                                            <p:graphicEl>
                                              <a:dgm id="{EBAD920D-1DC9-4256-AD0F-6B1A93076A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"/>
                            </p:stCondLst>
                            <p:childTnLst>
                              <p:par>
                                <p:cTn id="5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/>
        </p:bldSub>
      </p:bldGraphic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3A9B03-CEB2-4C7B-B876-34344E9E1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D9721EC9-F74C-413A-A2F7-E62A2691F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57488" y="591393"/>
            <a:ext cx="3629025" cy="389335"/>
          </a:xfrm>
        </p:spPr>
        <p:txBody>
          <a:bodyPr/>
          <a:lstStyle/>
          <a:p>
            <a:pPr algn="ctr" eaLnBrk="1" hangingPunct="1"/>
            <a:r>
              <a:rPr lang="en-GB" altLang="en-US" sz="2700" b="1" dirty="0"/>
              <a:t>Constructive  Feedback</a:t>
            </a:r>
            <a:endParaRPr lang="en-US" altLang="en-US" sz="2700" b="1" dirty="0"/>
          </a:p>
        </p:txBody>
      </p:sp>
      <p:sp>
        <p:nvSpPr>
          <p:cNvPr id="25604" name="Text Box 3">
            <a:extLst>
              <a:ext uri="{FF2B5EF4-FFF2-40B4-BE49-F238E27FC236}">
                <a16:creationId xmlns:a16="http://schemas.microsoft.com/office/drawing/2014/main" id="{0D27DC2E-4DE3-4CE3-A97F-616412D39D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57" y="1424865"/>
            <a:ext cx="7960486" cy="4816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ctr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Golden Rules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Assessors, Trainers, Supervisors, and Managers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6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ONE</a:t>
            </a:r>
            <a:endParaRPr lang="en-GB" altLang="en-US" sz="16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ALWAYS</a:t>
            </a: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start off with the positives, what was right, what you liked, what was particularly good before you tell your colleague what could have been done better or what he / she should not have done....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6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RULE TWO</a:t>
            </a:r>
            <a:endParaRPr lang="en-GB" altLang="en-US" sz="16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if you do have to give negative feedback about what was wrong, </a:t>
            </a: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ALWAYS</a:t>
            </a: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tell him / her what should have been done or what needs to be done to put it right, to demonstrate competence, to satisfy requirements.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NB</a:t>
            </a: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this does not apply to disciplinary situations.</a:t>
            </a:r>
            <a:endParaRPr lang="en-GB" altLang="en-US" sz="14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r" eaLnBrk="1" hangingPunct="1">
              <a:spcBef>
                <a:spcPct val="50000"/>
              </a:spcBef>
            </a:pPr>
            <a:r>
              <a:rPr lang="en-GB" altLang="en-US" sz="14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 </a:t>
            </a:r>
            <a:r>
              <a:rPr lang="en-GB" altLang="en-US" sz="14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Rob Faulkner</a:t>
            </a:r>
            <a:endParaRPr lang="en-US" altLang="en-US" sz="1400" dirty="0"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5A9720B-0387-4E80-81CD-F1740E6AE7C4}"/>
              </a:ext>
            </a:extLst>
          </p:cNvPr>
          <p:cNvSpPr/>
          <p:nvPr/>
        </p:nvSpPr>
        <p:spPr>
          <a:xfrm>
            <a:off x="7409421" y="6237312"/>
            <a:ext cx="1234633" cy="335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5954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5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6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56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56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560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6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560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56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56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56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49EBA-B878-451A-B3E3-CB76940BE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2132856"/>
            <a:ext cx="6624736" cy="3385846"/>
          </a:xfrm>
        </p:spPr>
        <p:txBody>
          <a:bodyPr/>
          <a:lstStyle/>
          <a:p>
            <a:r>
              <a:rPr lang="en-GB" sz="2100" dirty="0">
                <a:latin typeface="+mn-lt"/>
              </a:rPr>
              <a:t>A1 Assessment formed in 2008 but Rob has been running a centre since 1986</a:t>
            </a:r>
            <a:br>
              <a:rPr lang="en-GB" sz="2100" dirty="0">
                <a:latin typeface="+mn-lt"/>
              </a:rPr>
            </a:br>
            <a:br>
              <a:rPr lang="en-GB" sz="2100" dirty="0">
                <a:latin typeface="+mn-lt"/>
              </a:rPr>
            </a:br>
            <a:r>
              <a:rPr lang="en-GB" sz="2100" dirty="0">
                <a:latin typeface="+mn-lt"/>
              </a:rPr>
              <a:t>‘Proper’ family business with 3 generations on parade.</a:t>
            </a:r>
            <a:br>
              <a:rPr lang="en-GB" sz="2100" dirty="0">
                <a:latin typeface="+mn-lt"/>
              </a:rPr>
            </a:br>
            <a:br>
              <a:rPr lang="en-GB" sz="2100" dirty="0">
                <a:latin typeface="+mn-lt"/>
              </a:rPr>
            </a:br>
            <a:r>
              <a:rPr lang="en-GB" sz="2100" dirty="0">
                <a:latin typeface="+mn-lt"/>
              </a:rPr>
              <a:t>Around 4000 assessors trained…</a:t>
            </a:r>
            <a:br>
              <a:rPr lang="en-GB" sz="2100" dirty="0">
                <a:latin typeface="+mn-lt"/>
              </a:rPr>
            </a:br>
            <a:r>
              <a:rPr lang="en-GB" sz="2100" dirty="0">
                <a:latin typeface="+mn-lt"/>
              </a:rPr>
              <a:t>        		 …so far</a:t>
            </a:r>
            <a:br>
              <a:rPr lang="en-GB" sz="2100" dirty="0">
                <a:latin typeface="+mn-lt"/>
              </a:rPr>
            </a:br>
            <a:endParaRPr lang="en-GB" sz="2100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8AB92-B8A1-493A-9654-84E59BECC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60D0B3-BB3F-4815-90D1-7188B3BAD36F}"/>
              </a:ext>
            </a:extLst>
          </p:cNvPr>
          <p:cNvSpPr/>
          <p:nvPr/>
        </p:nvSpPr>
        <p:spPr>
          <a:xfrm>
            <a:off x="3232531" y="1196752"/>
            <a:ext cx="279275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300" b="1" kern="0" dirty="0">
                <a:solidFill>
                  <a:srgbClr val="003366"/>
                </a:solidFill>
                <a:latin typeface="Arial"/>
                <a:ea typeface="+mj-ea"/>
                <a:cs typeface="+mj-cs"/>
              </a:rPr>
              <a:t>Who are we?</a:t>
            </a:r>
            <a:endParaRPr lang="en-GB" b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54FD04-5893-4226-A61C-4420F7EFD6E1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161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438" y="1203464"/>
            <a:ext cx="4591050" cy="389335"/>
          </a:xfrm>
        </p:spPr>
        <p:txBody>
          <a:bodyPr/>
          <a:lstStyle/>
          <a:p>
            <a:pPr eaLnBrk="1" hangingPunct="1"/>
            <a:r>
              <a:rPr lang="en-GB" sz="2400" b="1" dirty="0">
                <a:latin typeface="Arial" charset="0"/>
              </a:rPr>
              <a:t>    FEEDBACK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835696" y="1862828"/>
            <a:ext cx="5472607" cy="409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Feedback should be      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CLOP</a:t>
            </a:r>
            <a:b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GB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Clear</a:t>
            </a:r>
            <a:b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GB" sz="18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Limited </a:t>
            </a:r>
            <a:r>
              <a:rPr lang="en-GB" sz="1400" dirty="0">
                <a:latin typeface="Arial" pitchFamily="34" charset="0"/>
                <a:cs typeface="Arial" pitchFamily="34" charset="0"/>
              </a:rPr>
              <a:t>(three main points?)</a:t>
            </a:r>
          </a:p>
          <a:p>
            <a:pPr>
              <a:defRPr/>
            </a:pPr>
            <a:endParaRPr lang="en-GB" sz="1800" dirty="0"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Objective </a:t>
            </a:r>
            <a:r>
              <a:rPr lang="en-GB" sz="1400" dirty="0">
                <a:latin typeface="Arial" pitchFamily="34" charset="0"/>
                <a:cs typeface="Arial" pitchFamily="34" charset="0"/>
              </a:rPr>
              <a:t>(use the standards)</a:t>
            </a:r>
          </a:p>
          <a:p>
            <a:pPr eaLnBrk="1" hangingPunct="1">
              <a:buFont typeface="Arial" pitchFamily="34" charset="0"/>
              <a:buChar char="•"/>
              <a:defRPr/>
            </a:pPr>
            <a:endParaRPr lang="en-GB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  Positive </a:t>
            </a:r>
            <a:r>
              <a:rPr lang="en-GB" sz="1400" dirty="0">
                <a:latin typeface="Arial" pitchFamily="34" charset="0"/>
                <a:cs typeface="Arial" pitchFamily="34" charset="0"/>
              </a:rPr>
              <a:t>(sandwich)</a:t>
            </a:r>
            <a:br>
              <a:rPr lang="en-GB" sz="1200" dirty="0">
                <a:latin typeface="Arial" pitchFamily="34" charset="0"/>
                <a:cs typeface="Arial" pitchFamily="34" charset="0"/>
              </a:rPr>
            </a:br>
            <a:endParaRPr lang="en-GB" sz="1800" dirty="0"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endParaRPr lang="en-GB" dirty="0"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en-GB" sz="1350" dirty="0">
                <a:latin typeface="Arial" pitchFamily="34" charset="0"/>
                <a:cs typeface="Arial" pitchFamily="34" charset="0"/>
              </a:rPr>
              <a:t> </a:t>
            </a:r>
            <a:r>
              <a:rPr lang="en-GB" sz="1350" i="1" dirty="0">
                <a:latin typeface="Arial" pitchFamily="34" charset="0"/>
                <a:cs typeface="Arial" pitchFamily="34" charset="0"/>
              </a:rPr>
              <a:t>by the end of your feedback, the candidate must know the next step</a:t>
            </a:r>
            <a:endParaRPr lang="en-GB" sz="1800" i="1" dirty="0">
              <a:latin typeface="Arial" pitchFamily="34" charset="0"/>
              <a:cs typeface="Arial" pitchFamily="34" charset="0"/>
            </a:endParaRPr>
          </a:p>
          <a:p>
            <a:pPr defTabSz="426202">
              <a:spcBef>
                <a:spcPct val="50000"/>
              </a:spcBef>
              <a:defRPr/>
            </a:pPr>
            <a:br>
              <a:rPr lang="en-GB" sz="1050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br>
              <a:rPr lang="en-GB" sz="1050" i="1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</a:b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6F0BB8-CCF5-47BB-B579-9A6100F6F157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8D07D00-20D8-4273-813D-713DB8283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E9F634-DBD3-4F09-A4DA-E9355F0B3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B9B65B21-CE7F-4C09-9519-EBA3EB4891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88481" y="242888"/>
            <a:ext cx="2967038" cy="594122"/>
          </a:xfrm>
        </p:spPr>
        <p:txBody>
          <a:bodyPr/>
          <a:lstStyle/>
          <a:p>
            <a:pPr algn="ctr" eaLnBrk="1" hangingPunct="1"/>
            <a:r>
              <a:rPr lang="en-GB" altLang="en-US" sz="2000" dirty="0"/>
              <a:t>Examples of </a:t>
            </a:r>
            <a:br>
              <a:rPr lang="en-GB" altLang="en-US" sz="2000" dirty="0"/>
            </a:br>
            <a:r>
              <a:rPr lang="en-GB" altLang="en-US" sz="2000" dirty="0"/>
              <a:t>Constructive Feedback</a:t>
            </a:r>
          </a:p>
        </p:txBody>
      </p:sp>
      <p:pic>
        <p:nvPicPr>
          <p:cNvPr id="96261" name="Picture 5" descr="The Official Dilbert Website featuring Scott Adams Dilbert strips, animations and more">
            <a:hlinkClick r:id="rId2"/>
            <a:extLst>
              <a:ext uri="{FF2B5EF4-FFF2-40B4-BE49-F238E27FC236}">
                <a16:creationId xmlns:a16="http://schemas.microsoft.com/office/drawing/2014/main" id="{E7C510F0-04F6-4123-B67B-229CBAAEA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589" y="1246532"/>
            <a:ext cx="5158822" cy="16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6262" name="Picture 6">
            <a:extLst>
              <a:ext uri="{FF2B5EF4-FFF2-40B4-BE49-F238E27FC236}">
                <a16:creationId xmlns:a16="http://schemas.microsoft.com/office/drawing/2014/main" id="{DE124169-EA74-48E9-9F21-C59952347AC6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63700" y="2850603"/>
            <a:ext cx="5216600" cy="1654969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30" name="Picture 8" descr="The Official Dilbert Website featuring Scott Adams Dilbert strips, animations and more">
            <a:hlinkClick r:id="rId5"/>
            <a:extLst>
              <a:ext uri="{FF2B5EF4-FFF2-40B4-BE49-F238E27FC236}">
                <a16:creationId xmlns:a16="http://schemas.microsoft.com/office/drawing/2014/main" id="{34CE28E0-24F6-4D54-BC2B-58AC395F5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243" y="4561233"/>
            <a:ext cx="5157515" cy="1604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893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10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7" name="Notched Right Arrow 6"/>
          <p:cNvSpPr/>
          <p:nvPr/>
        </p:nvSpPr>
        <p:spPr bwMode="auto">
          <a:xfrm rot="3713919">
            <a:off x="2329407" y="3068668"/>
            <a:ext cx="4860023" cy="890926"/>
          </a:xfrm>
          <a:prstGeom prst="notch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32"/>
            <a:endParaRPr lang="en-GB" sz="1800"/>
          </a:p>
        </p:txBody>
      </p:sp>
      <p:sp>
        <p:nvSpPr>
          <p:cNvPr id="8" name="Rectangle 7"/>
          <p:cNvSpPr/>
          <p:nvPr/>
        </p:nvSpPr>
        <p:spPr>
          <a:xfrm>
            <a:off x="2699792" y="1160752"/>
            <a:ext cx="3348372" cy="505523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Induct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Plan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Assess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Decide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Record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Feedback</a:t>
            </a:r>
          </a:p>
          <a:p>
            <a:r>
              <a:rPr lang="en-US" sz="4050" b="1" dirty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        Review</a:t>
            </a:r>
          </a:p>
          <a:p>
            <a:pPr algn="ctr"/>
            <a:endParaRPr lang="en-US" sz="405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9" name="U-Turn Arrow 8"/>
          <p:cNvSpPr/>
          <p:nvPr/>
        </p:nvSpPr>
        <p:spPr bwMode="auto">
          <a:xfrm rot="15585374">
            <a:off x="1541094" y="3496836"/>
            <a:ext cx="3368096" cy="419471"/>
          </a:xfrm>
          <a:prstGeom prst="uturnArrow">
            <a:avLst>
              <a:gd name="adj1" fmla="val 28581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732"/>
            <a:endParaRPr lang="en-GB" sz="18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3B9890-B995-402C-B098-577C7B95135E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60C4476-FDB9-4773-A8C1-B96B74BA16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2131" y="315995"/>
            <a:ext cx="4518500" cy="810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 eaLnBrk="1" hangingPunct="1"/>
            <a:r>
              <a:rPr lang="en-GB" sz="2400" b="1" kern="0" dirty="0">
                <a:latin typeface="Arial" charset="0"/>
              </a:rPr>
              <a:t>RQF Assessor Qualification</a:t>
            </a:r>
            <a:endParaRPr lang="en-US" sz="2400" b="1" kern="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288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154" y="1220097"/>
            <a:ext cx="4753691" cy="756047"/>
          </a:xfrm>
        </p:spPr>
        <p:txBody>
          <a:bodyPr/>
          <a:lstStyle/>
          <a:p>
            <a:pPr algn="ctr" eaLnBrk="1" hangingPunct="1"/>
            <a:r>
              <a:rPr lang="en-GB" sz="3000" b="1" dirty="0"/>
              <a:t>The Role of The Assessor</a:t>
            </a:r>
            <a:endParaRPr lang="en-US" sz="3000" b="1" dirty="0"/>
          </a:p>
        </p:txBody>
      </p:sp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400300" y="2114555"/>
            <a:ext cx="44005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is to help</a:t>
            </a: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 the Candidates</a:t>
            </a:r>
          </a:p>
          <a:p>
            <a:pPr algn="ctr">
              <a:spcBef>
                <a:spcPct val="50000"/>
              </a:spcBef>
            </a:pPr>
            <a:r>
              <a:rPr lang="en-GB" sz="15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 to prove that they are competent</a:t>
            </a:r>
            <a:endParaRPr lang="en-US" sz="1350" dirty="0">
              <a:solidFill>
                <a:schemeClr val="tx2"/>
              </a:solidFill>
              <a:latin typeface="Arial" charset="0"/>
            </a:endParaRPr>
          </a:p>
        </p:txBody>
      </p:sp>
      <p:sp>
        <p:nvSpPr>
          <p:cNvPr id="13316" name="Text Box 4"/>
          <p:cNvSpPr txBox="1">
            <a:spLocks noChangeArrowheads="1"/>
          </p:cNvSpPr>
          <p:nvPr/>
        </p:nvSpPr>
        <p:spPr bwMode="auto">
          <a:xfrm>
            <a:off x="2343150" y="3371852"/>
            <a:ext cx="4514850" cy="95410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not to do it for them </a:t>
            </a:r>
          </a:p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but to suggest ways in which </a:t>
            </a:r>
          </a:p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they can demonstrate their competence 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2286000" y="4572004"/>
            <a:ext cx="4572000" cy="95410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and ways in which </a:t>
            </a:r>
          </a:p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they can improve their performance </a:t>
            </a:r>
          </a:p>
          <a:p>
            <a:pPr algn="ctr">
              <a:spcBef>
                <a:spcPct val="50000"/>
              </a:spcBef>
            </a:pPr>
            <a:r>
              <a:rPr lang="en-GB" sz="1400" b="1" dirty="0">
                <a:solidFill>
                  <a:schemeClr val="tx2"/>
                </a:solidFill>
                <a:latin typeface="Arial" charset="0"/>
                <a:cs typeface="Times New Roman" pitchFamily="18" charset="0"/>
              </a:rPr>
              <a:t>in order to achieve competence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419918D-7E17-4A34-A44D-49A0958D72D1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7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105" y="1135211"/>
            <a:ext cx="5557787" cy="709613"/>
          </a:xfrm>
        </p:spPr>
        <p:txBody>
          <a:bodyPr/>
          <a:lstStyle/>
          <a:p>
            <a:pPr algn="ctr" eaLnBrk="1" hangingPunct="1"/>
            <a:r>
              <a:rPr lang="en-GB" sz="2100" b="1" dirty="0">
                <a:latin typeface="Arial" charset="0"/>
              </a:rPr>
              <a:t>Barriers to Successful Assessment</a:t>
            </a:r>
            <a:endParaRPr lang="en-US" sz="2100" b="1" dirty="0">
              <a:latin typeface="Arial" charset="0"/>
            </a:endParaRPr>
          </a:p>
        </p:txBody>
      </p:sp>
      <p:pic>
        <p:nvPicPr>
          <p:cNvPr id="44037" name="Picture 4" descr="Barriers"/>
          <p:cNvPicPr>
            <a:picLocks noChangeAspect="1" noChangeArrowheads="1"/>
          </p:cNvPicPr>
          <p:nvPr/>
        </p:nvPicPr>
        <p:blipFill rotWithShape="1">
          <a:blip r:embed="rId3" cstate="print"/>
          <a:srcRect t="11711" b="9828"/>
          <a:stretch/>
        </p:blipFill>
        <p:spPr bwMode="auto">
          <a:xfrm>
            <a:off x="1234360" y="1916832"/>
            <a:ext cx="6675279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110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396DCD8D-9286-46C8-9BF2-CF6912949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C450A77-CE2D-4C43-9905-F698D13A21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08337" y="188640"/>
            <a:ext cx="4371975" cy="917972"/>
          </a:xfrm>
        </p:spPr>
        <p:txBody>
          <a:bodyPr/>
          <a:lstStyle/>
          <a:p>
            <a:pPr eaLnBrk="1" hangingPunct="1"/>
            <a:r>
              <a:rPr lang="en-GB" altLang="en-US" dirty="0"/>
              <a:t> </a:t>
            </a:r>
            <a:r>
              <a:rPr lang="en-GB" altLang="en-US" sz="3000" dirty="0"/>
              <a:t>A Couple of Thoughts….</a:t>
            </a:r>
          </a:p>
        </p:txBody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7FF4484C-7DE9-4703-947D-695298051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43608" y="1628081"/>
            <a:ext cx="7056784" cy="4896544"/>
          </a:xfrm>
        </p:spPr>
        <p:txBody>
          <a:bodyPr/>
          <a:lstStyle/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1.  How should Assessors avoid helping, hindering, or distracting </a:t>
            </a:r>
          </a:p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their Candidate ?</a:t>
            </a:r>
          </a:p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[ beware Leading Questions ! ]</a:t>
            </a:r>
          </a:p>
          <a:p>
            <a:pPr marL="457200" indent="-457200" eaLnBrk="1" hangingPunct="1">
              <a:buNone/>
            </a:pPr>
            <a:endParaRPr lang="en-GB" altLang="en-US" sz="1500" dirty="0">
              <a:solidFill>
                <a:schemeClr val="tx2"/>
              </a:solidFill>
            </a:endParaRPr>
          </a:p>
          <a:p>
            <a:pPr marL="457200" indent="-457200" eaLnBrk="1" hangingPunct="1">
              <a:buNone/>
            </a:pPr>
            <a:r>
              <a:rPr lang="en-GB" altLang="en-US" sz="1500" i="1" dirty="0">
                <a:solidFill>
                  <a:srgbClr val="FB310F"/>
                </a:solidFill>
              </a:rPr>
              <a:t>Shouldn’t a level 2 Candidate be able to perform the task on his / her own ????</a:t>
            </a:r>
          </a:p>
          <a:p>
            <a:pPr marL="457200" indent="-457200" eaLnBrk="1" hangingPunct="1">
              <a:buNone/>
            </a:pPr>
            <a:endParaRPr lang="en-GB" altLang="en-US" sz="1500" dirty="0">
              <a:solidFill>
                <a:schemeClr val="tx2"/>
              </a:solidFill>
            </a:endParaRPr>
          </a:p>
          <a:p>
            <a:pPr marL="457200" indent="-457200" eaLnBrk="1" hangingPunct="1">
              <a:buNone/>
            </a:pPr>
            <a:endParaRPr lang="en-GB" altLang="en-US" sz="1500" dirty="0">
              <a:solidFill>
                <a:schemeClr val="tx2"/>
              </a:solidFill>
            </a:endParaRPr>
          </a:p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2.  When might an Assessor stop an assessment ?</a:t>
            </a:r>
          </a:p>
          <a:p>
            <a:pPr marL="457200" indent="-457200" eaLnBrk="1" hangingPunct="1"/>
            <a:endParaRPr lang="en-GB" altLang="en-US" sz="1500" dirty="0">
              <a:solidFill>
                <a:schemeClr val="tx2"/>
              </a:solidFill>
            </a:endParaRPr>
          </a:p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</a:t>
            </a:r>
            <a:r>
              <a:rPr lang="en-GB" altLang="en-US" sz="1500" i="1" dirty="0">
                <a:solidFill>
                  <a:srgbClr val="FB310F"/>
                </a:solidFill>
              </a:rPr>
              <a:t>a.  If somebody is going to get hurt or something is going to get broken….</a:t>
            </a:r>
          </a:p>
          <a:p>
            <a:pPr marL="457200" indent="-457200" eaLnBrk="1" hangingPunct="1">
              <a:buNone/>
            </a:pPr>
            <a:endParaRPr lang="en-GB" altLang="en-US" sz="1500" i="1" dirty="0">
              <a:solidFill>
                <a:srgbClr val="FB310F"/>
              </a:solidFill>
            </a:endParaRPr>
          </a:p>
          <a:p>
            <a:pPr marL="457200" indent="-457200" eaLnBrk="1" hangingPunct="1">
              <a:buNone/>
            </a:pPr>
            <a:r>
              <a:rPr lang="en-GB" altLang="en-US" sz="1500" dirty="0">
                <a:solidFill>
                  <a:schemeClr val="tx2"/>
                </a:solidFill>
              </a:rPr>
              <a:t>	</a:t>
            </a:r>
            <a:r>
              <a:rPr lang="en-GB" altLang="en-US" sz="1500" i="1" dirty="0">
                <a:solidFill>
                  <a:srgbClr val="FB310F"/>
                </a:solidFill>
              </a:rPr>
              <a:t>b.  If the Candidate has “lost the plot” and is getting hot under the collar….</a:t>
            </a:r>
          </a:p>
          <a:p>
            <a:pPr marL="457200" indent="-457200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buNone/>
            </a:pPr>
            <a:r>
              <a:rPr lang="en-GB" altLang="en-US" sz="1050" i="1" dirty="0">
                <a:solidFill>
                  <a:schemeClr val="tx2"/>
                </a:solidFill>
              </a:rPr>
              <a:t>&gt;&gt;&gt;&gt; next slide</a:t>
            </a:r>
          </a:p>
          <a:p>
            <a:pPr marL="457200" indent="-457200" eaLnBrk="1" hangingPunct="1">
              <a:buNone/>
            </a:pPr>
            <a:endParaRPr lang="en-GB" altLang="en-US" sz="1050" i="1" dirty="0">
              <a:solidFill>
                <a:schemeClr val="tx2"/>
              </a:solidFill>
            </a:endParaRPr>
          </a:p>
          <a:p>
            <a:pPr marL="457200" indent="-457200" eaLnBrk="1" hangingPunct="1">
              <a:buNone/>
            </a:pPr>
            <a:endParaRPr lang="en-GB" altLang="en-US" sz="1500" dirty="0">
              <a:solidFill>
                <a:schemeClr val="tx2"/>
              </a:solidFill>
            </a:endParaRPr>
          </a:p>
          <a:p>
            <a:pPr marL="457200" indent="-457200" eaLnBrk="1" hangingPunct="1"/>
            <a:endParaRPr lang="en-GB" altLang="en-US" sz="15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568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0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0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0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03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00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03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003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035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69C4E38-75CF-478A-95D3-B3CF664B4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A64B3EDC-BC66-47B8-AEE5-DA193E5C1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5986" y="330647"/>
            <a:ext cx="2892029" cy="650081"/>
          </a:xfrm>
        </p:spPr>
        <p:txBody>
          <a:bodyPr/>
          <a:lstStyle/>
          <a:p>
            <a:pPr eaLnBrk="1" hangingPunct="1"/>
            <a:r>
              <a:rPr lang="en-GB" altLang="en-US" sz="2700"/>
              <a:t>and a Question….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0D4EA6F6-8B53-4FD4-BF6C-39EDA15EE6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2619" y="1394795"/>
            <a:ext cx="6858762" cy="491452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dirty="0">
                <a:solidFill>
                  <a:schemeClr val="accent2"/>
                </a:solidFill>
              </a:rPr>
              <a:t>How would you give feedback to a Candidate who had just completed an excellent piece of work 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dirty="0">
                <a:solidFill>
                  <a:schemeClr val="accent2"/>
                </a:solidFill>
              </a:rPr>
              <a:t>		~ but had missed one key point 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600" dirty="0">
              <a:solidFill>
                <a:schemeClr val="accent2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Ask about that key point :-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did the Candidate forget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	or did he / she not know about it?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600" i="1" dirty="0">
              <a:solidFill>
                <a:srgbClr val="FB310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You can “pass” the Candidate if you are convinced that he / she knows what should be done and can do it </a:t>
            </a:r>
          </a:p>
          <a:p>
            <a:pPr eaLnBrk="1" hangingPunct="1">
              <a:buFont typeface="Wingdings" panose="05000000000000000000" pitchFamily="2" charset="2"/>
              <a:buNone/>
            </a:pPr>
            <a:endParaRPr lang="en-GB" altLang="en-US" sz="1600" i="1" dirty="0">
              <a:solidFill>
                <a:srgbClr val="FB310F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Otherwise, more training / practice and re-assess</a:t>
            </a: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900" i="1" dirty="0">
              <a:solidFill>
                <a:schemeClr val="accent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900" i="1" dirty="0">
              <a:solidFill>
                <a:schemeClr val="accent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900" i="1" dirty="0">
              <a:solidFill>
                <a:schemeClr val="accent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900" i="1" dirty="0">
              <a:solidFill>
                <a:schemeClr val="accent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endParaRPr lang="en-GB" altLang="en-US" sz="900" i="1" dirty="0">
              <a:solidFill>
                <a:schemeClr val="accent2"/>
              </a:solidFill>
            </a:endParaRPr>
          </a:p>
          <a:p>
            <a:pPr algn="r" eaLnBrk="1" hangingPunct="1">
              <a:buFont typeface="Wingdings" panose="05000000000000000000" pitchFamily="2" charset="2"/>
              <a:buNone/>
            </a:pPr>
            <a:r>
              <a:rPr lang="en-GB" altLang="en-US" sz="1000" i="1" dirty="0">
                <a:solidFill>
                  <a:schemeClr val="accent2"/>
                </a:solidFill>
              </a:rPr>
              <a:t>&gt;&gt;&gt;&gt; next slide</a:t>
            </a:r>
          </a:p>
        </p:txBody>
      </p:sp>
    </p:spTree>
    <p:extLst>
      <p:ext uri="{BB962C8B-B14F-4D97-AF65-F5344CB8AC3E}">
        <p14:creationId xmlns:p14="http://schemas.microsoft.com/office/powerpoint/2010/main" val="808094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6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06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6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6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06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064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064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064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0649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21298FD-0768-4945-BBBA-3976E1AE7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CA57B8FE-9980-4A2C-87BB-ACA4D669B8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3840" y="1243014"/>
            <a:ext cx="4836319" cy="594122"/>
          </a:xfrm>
        </p:spPr>
        <p:txBody>
          <a:bodyPr/>
          <a:lstStyle/>
          <a:p>
            <a:pPr algn="ctr" eaLnBrk="1" hangingPunct="1"/>
            <a:r>
              <a:rPr lang="en-GB" altLang="en-US" sz="2400" b="1" dirty="0"/>
              <a:t>What Assessors often get wrong….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3B8A7796-4AA8-459E-A447-8F424C63E5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53492" y="2158602"/>
            <a:ext cx="5437013" cy="3456384"/>
          </a:xfrm>
        </p:spPr>
        <p:txBody>
          <a:bodyPr/>
          <a:lstStyle/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1.  Telling Candidate how to do the task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2.  Interfering during task ~ “training” instead of “assessing”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3.  Damning with faint praise !  “not bad”  or  “quite good”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4.  Asking more questions in the middle of feedback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5.  Reading through every criterion during feedback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6.  Asking Candidates how they thought they had got on….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r>
              <a:rPr lang="en-GB" altLang="en-US" sz="1400" dirty="0">
                <a:solidFill>
                  <a:schemeClr val="tx2"/>
                </a:solidFill>
              </a:rPr>
              <a:t>7..Don’t say “Sorry” !</a:t>
            </a: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endParaRPr lang="en-GB" altLang="en-US" sz="900" dirty="0">
              <a:solidFill>
                <a:schemeClr val="tx2"/>
              </a:solidFill>
            </a:endParaRPr>
          </a:p>
          <a:p>
            <a:pPr marL="457200" indent="-457200" eaLnBrk="1" hangingPunct="1">
              <a:lnSpc>
                <a:spcPct val="200000"/>
              </a:lnSpc>
              <a:buNone/>
              <a:defRPr/>
            </a:pPr>
            <a:endParaRPr lang="en-GB" altLang="en-US" sz="900" dirty="0">
              <a:solidFill>
                <a:schemeClr val="tx2"/>
              </a:solidFill>
            </a:endParaRPr>
          </a:p>
          <a:p>
            <a:pPr marL="457200" indent="-457200" algn="r" eaLnBrk="1" hangingPunct="1">
              <a:lnSpc>
                <a:spcPct val="200000"/>
              </a:lnSpc>
              <a:buNone/>
              <a:defRPr/>
            </a:pPr>
            <a:r>
              <a:rPr lang="en-GB" altLang="en-US" sz="900" i="1" dirty="0">
                <a:solidFill>
                  <a:schemeClr val="tx2"/>
                </a:solidFill>
              </a:rPr>
              <a:t>&gt;&gt;&gt;&gt; next slide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B746076-E048-4FF6-9100-24FAADE6C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331F1E6-0E2B-4FF0-9873-86D45ABC6D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71813" y="421754"/>
            <a:ext cx="3000375" cy="486966"/>
          </a:xfrm>
        </p:spPr>
        <p:txBody>
          <a:bodyPr/>
          <a:lstStyle/>
          <a:p>
            <a:pPr eaLnBrk="1" hangingPunct="1"/>
            <a:r>
              <a:rPr lang="en-GB" altLang="en-US" sz="2700" dirty="0"/>
              <a:t>Assessors at Risk !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F51F09BF-0291-4508-B683-5B273D0544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79612" y="1568784"/>
            <a:ext cx="6984776" cy="4668527"/>
          </a:xfrm>
        </p:spPr>
        <p:txBody>
          <a:bodyPr/>
          <a:lstStyle/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Risks we take…..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1.  Signing off somebody who is NOT competent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beware complacency or “halo factor”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risk of new Assessor passing people who go on to have accidents / 	upset clients, etc.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1600" i="1" dirty="0">
              <a:solidFill>
                <a:srgbClr val="FB310F"/>
              </a:solidFill>
            </a:endParaRP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2.  NOT signing off somebody who is competent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beware being too cautious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risk of upsetting would be Assessor and 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r>
              <a:rPr lang="en-GB" altLang="en-US" sz="1600" i="1" dirty="0">
                <a:solidFill>
                  <a:srgbClr val="FB310F"/>
                </a:solidFill>
              </a:rPr>
              <a:t>		subsequent row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1350" i="1" dirty="0">
              <a:solidFill>
                <a:srgbClr val="FB310F"/>
              </a:solidFill>
            </a:endParaRP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1350" i="1" dirty="0">
              <a:solidFill>
                <a:srgbClr val="FB310F"/>
              </a:solidFill>
            </a:endParaRP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1350" i="1" dirty="0">
              <a:solidFill>
                <a:srgbClr val="FB310F"/>
              </a:solidFill>
            </a:endParaRP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1350" i="1" dirty="0">
              <a:solidFill>
                <a:srgbClr val="FB310F"/>
              </a:solidFill>
            </a:endParaRPr>
          </a:p>
          <a:p>
            <a:pPr marL="457200" indent="-457200" algn="r" eaLnBrk="1" hangingPunct="1">
              <a:lnSpc>
                <a:spcPct val="125000"/>
              </a:lnSpc>
              <a:buNone/>
            </a:pPr>
            <a:r>
              <a:rPr lang="en-GB" altLang="en-US" sz="1000" i="1" dirty="0">
                <a:solidFill>
                  <a:schemeClr val="tx2"/>
                </a:solidFill>
              </a:rPr>
              <a:t>&gt;&gt;&gt;&gt; next slide</a:t>
            </a:r>
          </a:p>
          <a:p>
            <a:pPr marL="457200" indent="-457200" eaLnBrk="1" hangingPunct="1">
              <a:lnSpc>
                <a:spcPct val="125000"/>
              </a:lnSpc>
              <a:buNone/>
            </a:pPr>
            <a:endParaRPr lang="en-GB" altLang="en-US" sz="9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707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1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911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55FC5D-5B17-41B6-ACCD-FD4BB8A43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15103EA8-394C-4A90-8B1C-9BE28CECBA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001491" y="447377"/>
            <a:ext cx="3514725" cy="389335"/>
          </a:xfrm>
        </p:spPr>
        <p:txBody>
          <a:bodyPr/>
          <a:lstStyle/>
          <a:p>
            <a:pPr eaLnBrk="1" hangingPunct="1"/>
            <a:r>
              <a:rPr lang="en-GB" altLang="en-US" sz="2100" b="1">
                <a:latin typeface="Arial" panose="020B0604020202020204" pitchFamily="34" charset="0"/>
              </a:rPr>
              <a:t>Quality  Assurance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9738039E-4E20-4C77-A4FC-603A4A04D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9729" y="1484784"/>
            <a:ext cx="6884541" cy="4743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defTabSz="198438">
              <a:spcBef>
                <a:spcPct val="200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1130300" indent="-457200" defTabSz="198438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778000" indent="-457200" defTabSz="198438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2425700" indent="-457200" defTabSz="198438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3073400" indent="-457200" defTabSz="198438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3530600" indent="-457200" defTabSz="198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987800" indent="-457200" defTabSz="198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4445000" indent="-457200" defTabSz="198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902200" indent="-457200" defTabSz="198438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1.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Fair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 ~  is the evidence required equally available to all Candidates ?</a:t>
            </a:r>
            <a:endParaRPr lang="en-GB" altLang="en-US" sz="1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2.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Reliable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 ~  are all the candidates being assessed to the same standards ?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3. Valid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 ~  does the evidence really satisfy the NVQ performance criteria ?</a:t>
            </a:r>
            <a:endParaRPr lang="en-GB" altLang="en-US" sz="13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4.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Safe and Manageable 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~ no unnecessary demands on Candidate or Organisation</a:t>
            </a: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5.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Suitable to Candidate needs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 ~  free from constraints outside the Candidate’s job role</a:t>
            </a:r>
            <a:endParaRPr lang="en-GB" altLang="en-US" sz="1300" b="1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6. Sufficient 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~  does the evidence cover ALL the 	assessment criteria and the Evidence 							Requirements ?</a:t>
            </a: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7.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Authentic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 ~  is it the work of the Candidate ?</a:t>
            </a: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8.</a:t>
            </a:r>
            <a:r>
              <a:rPr lang="en-GB" altLang="en-US" sz="13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Current 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~  can the Candidate still do the task to-day ? 		</a:t>
            </a:r>
          </a:p>
          <a:p>
            <a:pPr eaLnBrk="1" hangingPunct="1">
              <a:spcBef>
                <a:spcPct val="50000"/>
              </a:spcBef>
              <a:spcAft>
                <a:spcPct val="50000"/>
              </a:spcAft>
              <a:buClrTx/>
              <a:buSzTx/>
              <a:buFontTx/>
              <a:buNone/>
            </a:pP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		All evidence should also be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Consistent,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Economic,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 and</a:t>
            </a:r>
            <a:r>
              <a:rPr lang="en-GB" altLang="en-US" sz="1300" b="1" dirty="0">
                <a:solidFill>
                  <a:schemeClr val="tx2"/>
                </a:solidFill>
                <a:cs typeface="Times New Roman" panose="02020603050405020304" pitchFamily="18" charset="0"/>
              </a:rPr>
              <a:t> Credible </a:t>
            </a:r>
            <a:r>
              <a:rPr lang="en-GB" altLang="en-US" sz="1300" dirty="0">
                <a:solidFill>
                  <a:schemeClr val="tx2"/>
                </a:solidFill>
                <a:cs typeface="Times New Roman" panose="02020603050405020304" pitchFamily="18" charset="0"/>
              </a:rPr>
              <a:t>			</a:t>
            </a:r>
          </a:p>
          <a:p>
            <a:pPr eaLnBrk="1" hangingPunct="1">
              <a:spcBef>
                <a:spcPct val="75000"/>
              </a:spcBef>
              <a:buClrTx/>
              <a:buSzTx/>
              <a:buFontTx/>
              <a:buNone/>
            </a:pPr>
            <a:r>
              <a:rPr lang="en-GB" altLang="en-US" sz="1300" i="1" dirty="0">
                <a:solidFill>
                  <a:schemeClr val="tx2"/>
                </a:solidFill>
                <a:cs typeface="Times New Roman" panose="02020603050405020304" pitchFamily="18" charset="0"/>
              </a:rPr>
              <a:t>		We need to be sure that the evidence 																					really proves that the Candidate is competent</a:t>
            </a:r>
            <a:endParaRPr lang="en-GB" altLang="en-US" sz="130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100000"/>
              </a:spcBef>
              <a:buClrTx/>
              <a:buSzTx/>
              <a:buFontTx/>
              <a:buNone/>
            </a:pPr>
            <a:r>
              <a:rPr lang="en-GB" altLang="en-US" sz="1300" i="1" dirty="0">
                <a:solidFill>
                  <a:schemeClr val="tx2"/>
                </a:solidFill>
                <a:cs typeface="Times New Roman" panose="02020603050405020304" pitchFamily="18" charset="0"/>
              </a:rPr>
              <a:t> but there is a limit to how much work we can do collecting evidence</a:t>
            </a:r>
            <a:endParaRPr lang="en-GB" altLang="en-US" sz="1300" dirty="0">
              <a:solidFill>
                <a:schemeClr val="tx2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39A74F-A260-417E-9881-ACEA4ACCFF6F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94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 uiExpand="1" build="p" autoUpdateAnimBg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1E6FF-9414-42CA-9584-B4D76AB18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320" y="2857500"/>
            <a:ext cx="3327359" cy="1143000"/>
          </a:xfrm>
        </p:spPr>
        <p:txBody>
          <a:bodyPr/>
          <a:lstStyle/>
          <a:p>
            <a:pPr algn="ctr"/>
            <a:r>
              <a:rPr lang="en-GB" sz="4800" dirty="0">
                <a:latin typeface="+mn-lt"/>
              </a:rPr>
              <a:t>Our Team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71E91-CC59-4EB2-8754-EEC06EB3B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30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2276474" y="1472386"/>
            <a:ext cx="4591050" cy="389335"/>
          </a:xfrm>
        </p:spPr>
        <p:txBody>
          <a:bodyPr/>
          <a:lstStyle/>
          <a:p>
            <a:pPr algn="ctr" eaLnBrk="1" hangingPunct="1"/>
            <a:r>
              <a:rPr lang="en-GB" sz="2400" b="1" dirty="0">
                <a:latin typeface="Arial" charset="0"/>
              </a:rPr>
              <a:t>   QUALITY ASSURANCE</a:t>
            </a:r>
            <a:endParaRPr lang="en-US" sz="2400" b="1" dirty="0">
              <a:latin typeface="Arial" charset="0"/>
            </a:endParaRPr>
          </a:p>
        </p:txBody>
      </p:sp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1799692" y="2276872"/>
            <a:ext cx="5544615" cy="2977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GB" sz="15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Centres conduct internal quality assurance.   </a:t>
            </a:r>
          </a:p>
          <a:p>
            <a:pPr eaLnBrk="1" hangingPunct="1">
              <a:defRPr/>
            </a:pPr>
            <a:endParaRPr lang="en-GB" sz="150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en-GB" sz="15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  <a:t>The Internal Quality Assurer (IQA) / IV will do this through:</a:t>
            </a:r>
            <a:br>
              <a:rPr lang="en-GB" sz="1500" dirty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cs typeface="Arial" pitchFamily="34" charset="0"/>
              </a:rPr>
            </a:br>
            <a:endParaRPr lang="en-GB" sz="1350" dirty="0">
              <a:solidFill>
                <a:schemeClr val="accent2">
                  <a:lumMod val="50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35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en-GB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Monitoring assessors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Sampling portfolios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Standardisation (meetings)</a:t>
            </a:r>
          </a:p>
          <a:p>
            <a:pPr eaLnBrk="1" hangingPunct="1">
              <a:buFont typeface="Arial" pitchFamily="34" charset="0"/>
              <a:buChar char="•"/>
              <a:defRPr/>
            </a:pPr>
            <a:r>
              <a:rPr lang="en-GB" sz="18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 Appeals procedure           </a:t>
            </a:r>
            <a:r>
              <a:rPr lang="en-GB" sz="12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EXAMPLE</a:t>
            </a:r>
            <a:endParaRPr lang="en-GB" sz="135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endParaRPr lang="en-GB" sz="13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en-GB" sz="1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External Quality Assurer (EV) audits the internal QA</a:t>
            </a:r>
          </a:p>
          <a:p>
            <a:pPr eaLnBrk="1" hangingPunct="1">
              <a:defRPr/>
            </a:pPr>
            <a:endParaRPr lang="en-GB" sz="1350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  <a:p>
            <a:pPr eaLnBrk="1" hangingPunct="1">
              <a:defRPr/>
            </a:pPr>
            <a:r>
              <a:rPr lang="en-GB" sz="1500" dirty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Centres found lacking will have sanctions imposed</a:t>
            </a:r>
            <a:endParaRPr lang="en-US" sz="1050" i="1" dirty="0">
              <a:solidFill>
                <a:schemeClr val="tx2"/>
              </a:solidFill>
              <a:latin typeface="Arial" charset="0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E34080-8BC0-495C-BC62-300940AA4168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2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2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>
          <a:xfrm>
            <a:off x="2303860" y="388216"/>
            <a:ext cx="4937718" cy="833297"/>
          </a:xfrm>
        </p:spPr>
        <p:txBody>
          <a:bodyPr/>
          <a:lstStyle/>
          <a:p>
            <a:pPr algn="ctr" eaLnBrk="1" hangingPunct="1"/>
            <a:r>
              <a:rPr lang="en-GB" sz="2100" b="1" dirty="0">
                <a:latin typeface="Arial" charset="0"/>
              </a:rPr>
              <a:t>Assessment  Organisation  </a:t>
            </a:r>
            <a:br>
              <a:rPr lang="en-GB" sz="2100" b="1" dirty="0">
                <a:latin typeface="Arial" charset="0"/>
              </a:rPr>
            </a:br>
            <a:r>
              <a:rPr lang="en-GB" sz="2100" b="1" dirty="0">
                <a:latin typeface="Arial" charset="0"/>
              </a:rPr>
              <a:t>Chart</a:t>
            </a:r>
            <a:endParaRPr lang="en-US" sz="2100" b="1" dirty="0">
              <a:latin typeface="Arial" charset="0"/>
            </a:endParaRPr>
          </a:p>
        </p:txBody>
      </p:sp>
      <p:sp>
        <p:nvSpPr>
          <p:cNvPr id="41988" name="Text Box 3"/>
          <p:cNvSpPr txBox="1">
            <a:spLocks noChangeArrowheads="1"/>
          </p:cNvSpPr>
          <p:nvPr/>
        </p:nvSpPr>
        <p:spPr bwMode="auto">
          <a:xfrm>
            <a:off x="2400300" y="1143003"/>
            <a:ext cx="440055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1200">
              <a:latin typeface="Arial" charset="0"/>
            </a:endParaRP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343150" y="1200153"/>
            <a:ext cx="44577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1800"/>
          </a:p>
        </p:txBody>
      </p:sp>
      <p:sp>
        <p:nvSpPr>
          <p:cNvPr id="41990" name="Text Box 7"/>
          <p:cNvSpPr txBox="1">
            <a:spLocks noChangeArrowheads="1"/>
          </p:cNvSpPr>
          <p:nvPr/>
        </p:nvSpPr>
        <p:spPr bwMode="auto">
          <a:xfrm>
            <a:off x="2574137" y="1538291"/>
            <a:ext cx="42124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1800"/>
          </a:p>
        </p:txBody>
      </p:sp>
      <p:pic>
        <p:nvPicPr>
          <p:cNvPr id="41991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860" y="1484713"/>
            <a:ext cx="4514850" cy="4617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C7B86EE-C863-4207-8E59-6E4523AA9E08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8A50AB6-48A7-44A2-998A-A4CAD1A17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3750AC4-12E3-4490-BE51-AD70836793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49177" y="1507333"/>
            <a:ext cx="4245645" cy="540544"/>
          </a:xfrm>
        </p:spPr>
        <p:txBody>
          <a:bodyPr/>
          <a:lstStyle/>
          <a:p>
            <a:pPr algn="ctr" eaLnBrk="1" hangingPunct="1"/>
            <a:r>
              <a:rPr lang="en-GB" altLang="en-US" sz="2400" b="1" dirty="0">
                <a:latin typeface="+mn-lt"/>
              </a:rPr>
              <a:t>Policies and Procedures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3297AC7F-1DF0-4233-8031-0F1171337C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35696" y="2364080"/>
            <a:ext cx="6084676" cy="4017248"/>
          </a:xfrm>
        </p:spPr>
        <p:txBody>
          <a:bodyPr/>
          <a:lstStyle/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Every Approved Centre should have the following in place:-</a:t>
            </a:r>
          </a:p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1.  Equal Opportunities Policy</a:t>
            </a:r>
          </a:p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2.  IQA / IV Monitoring &amp; Sampling Strategy</a:t>
            </a:r>
          </a:p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3.  Health &amp; Safety Policy</a:t>
            </a:r>
          </a:p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4.  Appeals and Complaints Procedure</a:t>
            </a:r>
          </a:p>
          <a:p>
            <a:pPr marL="457200" indent="-457200" eaLnBrk="1" hangingPunct="1">
              <a:spcBef>
                <a:spcPct val="100000"/>
              </a:spcBef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5.  Data Protection Policy</a:t>
            </a:r>
          </a:p>
          <a:p>
            <a:pPr marL="457200" indent="-457200" algn="r" eaLnBrk="1" hangingPunct="1">
              <a:spcBef>
                <a:spcPct val="100000"/>
              </a:spcBef>
              <a:buNone/>
            </a:pPr>
            <a:endParaRPr lang="en-GB" altLang="en-US" sz="90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spcBef>
                <a:spcPct val="100000"/>
              </a:spcBef>
              <a:buNone/>
            </a:pPr>
            <a:endParaRPr lang="en-GB" altLang="en-US" sz="90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spcBef>
                <a:spcPct val="100000"/>
              </a:spcBef>
              <a:buNone/>
            </a:pPr>
            <a:endParaRPr lang="en-GB" altLang="en-US" sz="90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spcBef>
                <a:spcPct val="100000"/>
              </a:spcBef>
              <a:buNone/>
            </a:pPr>
            <a:endParaRPr lang="en-GB" altLang="en-US" sz="900" i="1" dirty="0">
              <a:solidFill>
                <a:schemeClr val="tx2"/>
              </a:solidFill>
            </a:endParaRPr>
          </a:p>
          <a:p>
            <a:pPr marL="457200" indent="-457200" algn="r" eaLnBrk="1" hangingPunct="1">
              <a:spcBef>
                <a:spcPct val="100000"/>
              </a:spcBef>
              <a:buNone/>
            </a:pPr>
            <a:r>
              <a:rPr lang="en-GB" altLang="en-US" sz="1000" i="1" dirty="0">
                <a:solidFill>
                  <a:schemeClr val="tx2"/>
                </a:solidFill>
              </a:rPr>
              <a:t>next slide &gt;&gt;&gt;&gt;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9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79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798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D89CA3F-E809-4754-A138-30EBD81B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933059A1-0CD0-447E-B4BB-975BDC6DE4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2476" y="1385764"/>
            <a:ext cx="4159048" cy="486966"/>
          </a:xfrm>
        </p:spPr>
        <p:txBody>
          <a:bodyPr/>
          <a:lstStyle/>
          <a:p>
            <a:pPr eaLnBrk="1" hangingPunct="1"/>
            <a:r>
              <a:rPr lang="en-GB" altLang="en-US" sz="2800" b="1" dirty="0">
                <a:latin typeface="+mn-lt"/>
              </a:rPr>
              <a:t>Regulatory Documents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BD4F09A0-B5BF-4020-AD6F-701541E74B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15616" y="2276872"/>
            <a:ext cx="6912768" cy="3888879"/>
          </a:xfrm>
        </p:spPr>
        <p:txBody>
          <a:bodyPr/>
          <a:lstStyle/>
          <a:p>
            <a:pPr eaLnBrk="1" hangingPunct="1">
              <a:spcBef>
                <a:spcPct val="1000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</a:rPr>
              <a:t>NVQ Code of Practice (superseded)</a:t>
            </a:r>
          </a:p>
          <a:p>
            <a:pPr eaLnBrk="1" hangingPunct="1">
              <a:spcBef>
                <a:spcPct val="1000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</a:rPr>
              <a:t>Statutory Regulations for External Qualifications (superseded)</a:t>
            </a:r>
          </a:p>
          <a:p>
            <a:pPr eaLnBrk="1" hangingPunct="1">
              <a:spcBef>
                <a:spcPct val="1000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</a:rPr>
              <a:t>Awarding Organisation Regulations for RQF (your own AO)</a:t>
            </a:r>
          </a:p>
          <a:p>
            <a:pPr eaLnBrk="1" hangingPunct="1">
              <a:spcBef>
                <a:spcPct val="100000"/>
              </a:spcBef>
              <a:buFont typeface="Wingdings" panose="05000000000000000000" pitchFamily="2" charset="2"/>
              <a:buChar char="Ø"/>
            </a:pPr>
            <a:r>
              <a:rPr lang="en-GB" altLang="en-US" sz="1800" dirty="0">
                <a:solidFill>
                  <a:schemeClr val="tx2"/>
                </a:solidFill>
              </a:rPr>
              <a:t>Regulatory Arrangements for the RQF</a:t>
            </a: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GB" altLang="en-US" sz="1000" i="1" dirty="0">
              <a:solidFill>
                <a:schemeClr val="tx2"/>
              </a:solidFill>
            </a:endParaRP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GB" altLang="en-US" sz="1000" i="1" dirty="0">
              <a:solidFill>
                <a:schemeClr val="tx2"/>
              </a:solidFill>
            </a:endParaRP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GB" altLang="en-US" sz="1000" i="1" dirty="0">
              <a:solidFill>
                <a:schemeClr val="tx2"/>
              </a:solidFill>
            </a:endParaRP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GB" altLang="en-US" sz="1000" i="1" dirty="0">
              <a:solidFill>
                <a:schemeClr val="tx2"/>
              </a:solidFill>
            </a:endParaRP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endParaRPr lang="en-GB" altLang="en-US" sz="1000" i="1" dirty="0">
              <a:solidFill>
                <a:schemeClr val="tx2"/>
              </a:solidFill>
            </a:endParaRPr>
          </a:p>
          <a:p>
            <a:pPr algn="r" eaLnBrk="1" hangingPunct="1">
              <a:spcBef>
                <a:spcPct val="100000"/>
              </a:spcBef>
              <a:buFont typeface="Wingdings" panose="05000000000000000000" pitchFamily="2" charset="2"/>
              <a:buNone/>
            </a:pPr>
            <a:r>
              <a:rPr lang="en-GB" altLang="en-US" sz="1000" i="1" dirty="0">
                <a:solidFill>
                  <a:schemeClr val="tx2"/>
                </a:solidFill>
              </a:rPr>
              <a:t>next slide &gt;&gt;&gt;&gt;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608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15816" y="332656"/>
            <a:ext cx="4371975" cy="685800"/>
          </a:xfrm>
        </p:spPr>
        <p:txBody>
          <a:bodyPr/>
          <a:lstStyle/>
          <a:p>
            <a:pPr algn="ctr" eaLnBrk="1" hangingPunct="1"/>
            <a:r>
              <a:rPr lang="en-GB" sz="2700" b="1" dirty="0"/>
              <a:t>So what do you do next ???</a:t>
            </a:r>
            <a:endParaRPr lang="en-US" sz="2700" b="1" dirty="0"/>
          </a:p>
        </p:txBody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151620" y="1371600"/>
            <a:ext cx="6840760" cy="4505672"/>
          </a:xfrm>
        </p:spPr>
        <p:txBody>
          <a:bodyPr/>
          <a:lstStyle/>
          <a:p>
            <a:pPr eaLnBrk="1" hangingPunct="1">
              <a:lnSpc>
                <a:spcPct val="150000"/>
              </a:lnSpc>
              <a:spcBef>
                <a:spcPct val="150000"/>
              </a:spcBef>
              <a:buNone/>
            </a:pPr>
            <a:r>
              <a:rPr lang="en-GB" sz="1400" b="1" dirty="0">
                <a:solidFill>
                  <a:schemeClr val="tx2"/>
                </a:solidFill>
              </a:rPr>
              <a:t>1. A</a:t>
            </a:r>
            <a:r>
              <a:rPr lang="en-GB" altLang="en-US" sz="1400" b="1" dirty="0">
                <a:solidFill>
                  <a:schemeClr val="tx2"/>
                </a:solidFill>
              </a:rPr>
              <a:t>rrange to carry out another assessment with your first Candidate </a:t>
            </a:r>
          </a:p>
          <a:p>
            <a:pPr eaLnBrk="1" hangingPunct="1">
              <a:lnSpc>
                <a:spcPct val="150000"/>
              </a:lnSpc>
              <a:spcBef>
                <a:spcPct val="150000"/>
              </a:spcBef>
              <a:buNone/>
            </a:pPr>
            <a:r>
              <a:rPr lang="en-GB" altLang="en-US" sz="1400" b="1" dirty="0">
                <a:solidFill>
                  <a:schemeClr val="tx2"/>
                </a:solidFill>
              </a:rPr>
              <a:t>2.  Carry out </a:t>
            </a:r>
            <a:r>
              <a:rPr lang="en-GB" altLang="en-US" sz="1400" b="1" dirty="0">
                <a:solidFill>
                  <a:srgbClr val="FB310F"/>
                </a:solidFill>
              </a:rPr>
              <a:t>TWO more assessments with your second Candidate</a:t>
            </a:r>
          </a:p>
          <a:p>
            <a:pPr eaLnBrk="1" hangingPunct="1">
              <a:spcBef>
                <a:spcPct val="150000"/>
              </a:spcBef>
              <a:buNone/>
            </a:pPr>
            <a:r>
              <a:rPr lang="en-GB" altLang="en-US" sz="1400" b="1" dirty="0">
                <a:solidFill>
                  <a:schemeClr val="tx2"/>
                </a:solidFill>
              </a:rPr>
              <a:t>	copy all the paperwork into your portfolio and make sure that you have assessed at least TWO different Candidates TWICE each in your FOUR assessments</a:t>
            </a:r>
          </a:p>
          <a:p>
            <a:pPr eaLnBrk="1" hangingPunct="1">
              <a:lnSpc>
                <a:spcPct val="150000"/>
              </a:lnSpc>
              <a:spcBef>
                <a:spcPct val="150000"/>
              </a:spcBef>
              <a:buAutoNum type="arabicPeriod" startAt="3"/>
            </a:pPr>
            <a:r>
              <a:rPr lang="en-GB" altLang="en-US" sz="1400" b="1" dirty="0">
                <a:solidFill>
                  <a:schemeClr val="tx2"/>
                </a:solidFill>
              </a:rPr>
              <a:t>make sure that you have </a:t>
            </a:r>
            <a:r>
              <a:rPr lang="en-GB" altLang="en-US" sz="1400" b="1" dirty="0">
                <a:solidFill>
                  <a:srgbClr val="FB310F"/>
                </a:solidFill>
              </a:rPr>
              <a:t>answered the Questions in evidence 7</a:t>
            </a:r>
            <a:r>
              <a:rPr lang="en-GB" altLang="en-US" sz="1400" b="1" dirty="0">
                <a:solidFill>
                  <a:schemeClr val="tx2"/>
                </a:solidFill>
              </a:rPr>
              <a:t> Knowledge and Understanding ( the Notes in the back of your portfolio will help you answer these )</a:t>
            </a:r>
          </a:p>
          <a:p>
            <a:pPr eaLnBrk="1" hangingPunct="1">
              <a:lnSpc>
                <a:spcPct val="150000"/>
              </a:lnSpc>
              <a:spcBef>
                <a:spcPct val="150000"/>
              </a:spcBef>
              <a:buAutoNum type="arabicPeriod" startAt="4"/>
            </a:pPr>
            <a:r>
              <a:rPr lang="en-GB" altLang="en-US" sz="1400" b="1" dirty="0">
                <a:solidFill>
                  <a:schemeClr val="tx2"/>
                </a:solidFill>
              </a:rPr>
              <a:t>Scan your evidence to us as you go for continuous help and feedback.</a:t>
            </a:r>
          </a:p>
          <a:p>
            <a:pPr marL="609600" indent="-609600" eaLnBrk="1" hangingPunct="1">
              <a:lnSpc>
                <a:spcPct val="150000"/>
              </a:lnSpc>
              <a:buNone/>
            </a:pPr>
            <a:endParaRPr lang="en-GB" altLang="en-US" sz="1100" b="1" dirty="0">
              <a:solidFill>
                <a:schemeClr val="tx2"/>
              </a:solidFill>
            </a:endParaRPr>
          </a:p>
          <a:p>
            <a:pPr marL="609600" indent="-609600" eaLnBrk="1" hangingPunct="1">
              <a:lnSpc>
                <a:spcPct val="150000"/>
              </a:lnSpc>
              <a:buNone/>
            </a:pPr>
            <a:r>
              <a:rPr lang="en-GB" altLang="en-US" sz="1100" b="1" dirty="0">
                <a:solidFill>
                  <a:schemeClr val="tx2"/>
                </a:solidFill>
              </a:rPr>
              <a:t>NB</a:t>
            </a:r>
            <a:r>
              <a:rPr lang="en-GB" altLang="en-US" sz="1100" dirty="0">
                <a:solidFill>
                  <a:schemeClr val="tx2"/>
                </a:solidFill>
              </a:rPr>
              <a:t>  avoid huge amounts of scanning !</a:t>
            </a:r>
          </a:p>
          <a:p>
            <a:pPr marL="609600" indent="-609600" eaLnBrk="1" hangingPunct="1">
              <a:lnSpc>
                <a:spcPct val="150000"/>
              </a:lnSpc>
              <a:buNone/>
            </a:pPr>
            <a:r>
              <a:rPr lang="en-GB" altLang="en-US" sz="1100" dirty="0">
                <a:solidFill>
                  <a:schemeClr val="tx2"/>
                </a:solidFill>
              </a:rPr>
              <a:t>	Usually one or two pages are enough to satisfy the criteria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F1F66D-9342-4127-B1DD-E65026355EA3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1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 build="p" autoUpdateAnimBg="0"/>
      <p:bldP spid="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316131A-5BBF-4CCF-8590-E4E248D19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 altLang="en-US"/>
              <a:t>A1 Assessment Ltd</a:t>
            </a:r>
            <a:endParaRPr lang="en-US" altLang="en-US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2EF9D726-2716-4FE7-BF63-D5C6B8A267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24200" y="183951"/>
            <a:ext cx="5058915" cy="1156097"/>
          </a:xfrm>
        </p:spPr>
        <p:txBody>
          <a:bodyPr/>
          <a:lstStyle/>
          <a:p>
            <a:pPr algn="ctr" eaLnBrk="1" hangingPunct="1"/>
            <a:r>
              <a:rPr lang="en-GB" altLang="en-US" sz="2700" dirty="0"/>
              <a:t>Five reasons why we can’t sign off Assessor’s portfolios….</a:t>
            </a:r>
            <a:endParaRPr lang="en-US" altLang="en-US" sz="2700" dirty="0"/>
          </a:p>
        </p:txBody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94DFE076-A99B-4FBB-AC34-43581160F5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133761" y="1554088"/>
            <a:ext cx="5750607" cy="4580226"/>
          </a:xfrm>
        </p:spPr>
        <p:txBody>
          <a:bodyPr/>
          <a:lstStyle/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1.  Paperwork NOT signed and dated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2.  Witness  Statement and Initial Assessment   </a:t>
            </a:r>
          </a:p>
          <a:p>
            <a:pPr marL="742950" lvl="1" indent="-400050" eaLnBrk="1" hangingPunct="1">
              <a:spcAft>
                <a:spcPct val="30000"/>
              </a:spcAft>
              <a:buNone/>
            </a:pPr>
            <a:r>
              <a:rPr lang="en-GB" altLang="en-US" sz="1400" dirty="0">
                <a:solidFill>
                  <a:schemeClr val="tx2"/>
                </a:solidFill>
              </a:rPr>
              <a:t>  NOT completed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3.  evidence 7 “Professional Discussion” 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	NOT completed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4.  evidence 3. and 4. (TWO further assessments) 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	do NOT cover a Second Candidate, TWICE</a:t>
            </a:r>
          </a:p>
          <a:p>
            <a:pPr marL="457200" indent="-4572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5.  Assessment Plans,</a:t>
            </a:r>
          </a:p>
          <a:p>
            <a:pPr marL="742950" lvl="1" indent="-40005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Questions asked and Candidate’s Answers,</a:t>
            </a:r>
          </a:p>
          <a:p>
            <a:pPr marL="1028700" lvl="2" indent="-3429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Feedback after evidence 3. and 4</a:t>
            </a:r>
          </a:p>
          <a:p>
            <a:pPr marL="1028700" lvl="2" indent="-342900" eaLnBrk="1" hangingPunct="1">
              <a:spcAft>
                <a:spcPct val="30000"/>
              </a:spcAft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	NOT completed….</a:t>
            </a:r>
          </a:p>
          <a:p>
            <a:pPr marL="1028700" lvl="2" indent="-342900" eaLnBrk="1" hangingPunct="1">
              <a:buNone/>
            </a:pPr>
            <a:endParaRPr lang="en-GB" altLang="en-US" sz="1600" dirty="0">
              <a:solidFill>
                <a:schemeClr val="tx2"/>
              </a:solidFill>
            </a:endParaRPr>
          </a:p>
          <a:p>
            <a:pPr marL="1028700" lvl="2" indent="-342900" eaLnBrk="1" hangingPunct="1">
              <a:buNone/>
            </a:pPr>
            <a:r>
              <a:rPr lang="en-GB" altLang="en-US" sz="1600" dirty="0">
                <a:solidFill>
                  <a:schemeClr val="tx2"/>
                </a:solidFill>
              </a:rPr>
              <a:t>NOT paid 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C434A6-450D-4605-B38D-1B1AE0CB9550}"/>
              </a:ext>
            </a:extLst>
          </p:cNvPr>
          <p:cNvSpPr/>
          <p:nvPr/>
        </p:nvSpPr>
        <p:spPr>
          <a:xfrm>
            <a:off x="7409421" y="6134314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921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921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921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921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921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92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9216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11EF85-AABF-4DCD-A3B1-35167B62E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8C0AE3-47BF-4840-AFB8-B0B8A9B0E5AA}"/>
              </a:ext>
            </a:extLst>
          </p:cNvPr>
          <p:cNvSpPr txBox="1">
            <a:spLocks noChangeArrowheads="1"/>
          </p:cNvSpPr>
          <p:nvPr/>
        </p:nvSpPr>
        <p:spPr>
          <a:xfrm>
            <a:off x="305829" y="1885950"/>
            <a:ext cx="3944541" cy="422910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We are supposed to be making sure that Candidates are competent at their JOB, not at building beautiful portfolios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The truth, the whole truth, and NOTHING but the truth.   Especially with EVIDENCE ~ a few really good (valid) pieces of evidence are much better than a load of rubbish.</a:t>
            </a:r>
            <a:r>
              <a:rPr lang="en-US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 </a:t>
            </a: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Never use 33 photos where 4 or 5 carefully selected ones will prove as much as we need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Half an hour spent PLANNING all the assessments for the Qualification will save hours of frustration and wasted time not seeing what you need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Candidates should not be spending time doing EXTRA WORK to provide their RQF evidence ~ it ought to come “off the shelf” from what they are already doing at work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Candidates are supposed to identify and bring forward their own evidence (according to the Code of Practice)  ~  but please don’t hold your breath !  You need to advise them what evidence to produce</a:t>
            </a:r>
          </a:p>
          <a:p>
            <a:pPr algn="r" eaLnBrk="1" hangingPunct="1">
              <a:lnSpc>
                <a:spcPct val="80000"/>
              </a:lnSpc>
            </a:pPr>
            <a:endParaRPr lang="en-US" altLang="en-US" sz="2700" kern="0" dirty="0">
              <a:solidFill>
                <a:srgbClr val="FB310F"/>
              </a:solidFill>
              <a:latin typeface="Brush Script MT" panose="03060802040406070304" pitchFamily="66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3450E8A1-7EE4-4B9A-8D3E-03EC2CFC0E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1143000"/>
            <a:ext cx="3600400" cy="742950"/>
          </a:xfrm>
        </p:spPr>
        <p:txBody>
          <a:bodyPr/>
          <a:lstStyle/>
          <a:p>
            <a:pPr eaLnBrk="1" hangingPunct="1"/>
            <a:r>
              <a:rPr lang="en-GB" altLang="en-US" sz="2100" b="1" dirty="0">
                <a:latin typeface="Arial" panose="020B0604020202020204" pitchFamily="34" charset="0"/>
                <a:cs typeface="Times New Roman" panose="02020603050405020304" pitchFamily="18" charset="0"/>
              </a:rPr>
              <a:t>Quotable Quotes from Rob</a:t>
            </a:r>
            <a:r>
              <a:rPr lang="en-US" altLang="en-US" sz="2100" b="1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5981C0-21D2-489C-8D97-D6BE8DBF6E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0072" y="389879"/>
            <a:ext cx="2755106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GB" altLang="en-US" sz="2400" b="1" kern="0" dirty="0">
                <a:latin typeface="Arial" panose="020B0604020202020204" pitchFamily="34" charset="0"/>
                <a:cs typeface="Times New Roman" panose="02020603050405020304" pitchFamily="18" charset="0"/>
              </a:rPr>
              <a:t>Final Thoughts….</a:t>
            </a:r>
            <a:r>
              <a:rPr lang="en-US" altLang="en-US" sz="2400" b="1" kern="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AA30D4D-74E5-4DC4-BBF7-B2DAFA35AE7E}"/>
              </a:ext>
            </a:extLst>
          </p:cNvPr>
          <p:cNvSpPr txBox="1">
            <a:spLocks noChangeArrowheads="1"/>
          </p:cNvSpPr>
          <p:nvPr/>
        </p:nvSpPr>
        <p:spPr>
          <a:xfrm>
            <a:off x="4518198" y="1196752"/>
            <a:ext cx="4158854" cy="4589859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We will do our best to help but it helps if you read the Instructions in your Portfolio !   We have done our best to explain the requirements but we regularly have to ask for extra evidence because people have not followed the instructions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rgbClr val="FB310F"/>
                </a:solidFill>
                <a:cs typeface="Times New Roman" panose="02020603050405020304" pitchFamily="18" charset="0"/>
              </a:rPr>
              <a:t>TWO Candidates, TWICE each (not four different ones! )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rgbClr val="FB310F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A COMPLETE Assessment contains:-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Assessment Plan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Observation Report of WHAT was done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Questions answered by your Candidate</a:t>
            </a:r>
          </a:p>
          <a:p>
            <a:pPr lvl="1"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Your Feedback on HOW WELL it was done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Explain how you implement the Policies and Procedures</a:t>
            </a:r>
          </a:p>
          <a:p>
            <a:pPr eaLnBrk="1" hangingPunct="1">
              <a:lnSpc>
                <a:spcPct val="80000"/>
              </a:lnSpc>
            </a:pPr>
            <a:endParaRPr lang="en-GB" altLang="en-US" sz="12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Answer all the questions in </a:t>
            </a:r>
            <a:r>
              <a:rPr lang="en-GB" altLang="en-US" sz="1200" b="1" kern="0" dirty="0" err="1">
                <a:solidFill>
                  <a:schemeClr val="tx2"/>
                </a:solidFill>
                <a:cs typeface="Times New Roman" panose="02020603050405020304" pitchFamily="18" charset="0"/>
              </a:rPr>
              <a:t>ev</a:t>
            </a:r>
            <a:r>
              <a:rPr lang="en-GB" altLang="en-US" sz="1200" b="1" kern="0" dirty="0">
                <a:solidFill>
                  <a:schemeClr val="tx2"/>
                </a:solidFill>
                <a:cs typeface="Times New Roman" panose="02020603050405020304" pitchFamily="18" charset="0"/>
              </a:rPr>
              <a:t> 7 – ask us for help if you can’t find the answers in the Course Notes</a:t>
            </a:r>
          </a:p>
          <a:p>
            <a:pPr eaLnBrk="1" hangingPunct="1">
              <a:lnSpc>
                <a:spcPct val="80000"/>
              </a:lnSpc>
            </a:pPr>
            <a:endParaRPr lang="en-GB" altLang="en-US" sz="2100" b="1" kern="0" dirty="0">
              <a:solidFill>
                <a:schemeClr val="tx2"/>
              </a:solidFill>
              <a:cs typeface="Times New Roman" panose="02020603050405020304" pitchFamily="18" charset="0"/>
            </a:endParaRPr>
          </a:p>
          <a:p>
            <a:pPr algn="r" eaLnBrk="1" hangingPunct="1">
              <a:lnSpc>
                <a:spcPct val="80000"/>
              </a:lnSpc>
            </a:pPr>
            <a:r>
              <a:rPr lang="en-GB" altLang="en-US" sz="4500" kern="0" dirty="0">
                <a:solidFill>
                  <a:srgbClr val="FB310F"/>
                </a:solidFill>
                <a:latin typeface="Brush Script MT" panose="03060802040406070304" pitchFamily="66" charset="0"/>
                <a:cs typeface="Times New Roman" panose="02020603050405020304" pitchFamily="18" charset="0"/>
              </a:rPr>
              <a:t>the end</a:t>
            </a:r>
            <a:endParaRPr lang="en-US" altLang="en-US" sz="4500" kern="0" dirty="0">
              <a:solidFill>
                <a:srgbClr val="FB310F"/>
              </a:solidFill>
              <a:latin typeface="Brush Script MT" panose="030608020404060703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579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5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9500"/>
                            </p:stCondLst>
                            <p:childTnLst>
                              <p:par>
                                <p:cTn id="91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1000" fill="hold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autoUpdateAnimBg="0"/>
      <p:bldP spid="6" grpId="0"/>
      <p:bldP spid="7" grpId="0"/>
      <p:bldP spid="8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16" y="358271"/>
            <a:ext cx="4371975" cy="1297614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Rob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18754"/>
            <a:ext cx="2895600" cy="361950"/>
          </a:xfrm>
        </p:spPr>
        <p:txBody>
          <a:bodyPr/>
          <a:lstStyle/>
          <a:p>
            <a:pPr>
              <a:defRPr/>
            </a:pPr>
            <a:r>
              <a:rPr lang="en-GB"/>
              <a:t>A1 Assessment Ltd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68AF457-E415-45BF-9D29-8EE9988A33FA}"/>
              </a:ext>
            </a:extLst>
          </p:cNvPr>
          <p:cNvSpPr txBox="1"/>
          <p:nvPr/>
        </p:nvSpPr>
        <p:spPr>
          <a:xfrm>
            <a:off x="827584" y="1558395"/>
            <a:ext cx="7488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Born 1937 – Flew Sea Venoms in the Fleet Air Arm off HMS Victorious </a:t>
            </a:r>
            <a:br>
              <a:rPr lang="en-GB" sz="1800" dirty="0"/>
            </a:br>
            <a:br>
              <a:rPr lang="en-GB" sz="1800" dirty="0"/>
            </a:br>
            <a:r>
              <a:rPr lang="en-GB" sz="1800" dirty="0"/>
              <a:t>Has been involved in Training and Assessing since around 1973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5E506-EB02-490D-BA99-970A4BDC93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910" y="2777002"/>
            <a:ext cx="5000179" cy="31985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487AF6F-10E1-49E1-A463-E3BA95CDB2A0}"/>
              </a:ext>
            </a:extLst>
          </p:cNvPr>
          <p:cNvSpPr/>
          <p:nvPr/>
        </p:nvSpPr>
        <p:spPr>
          <a:xfrm>
            <a:off x="7236296" y="6039216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525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5D63F-6F1B-426A-B40E-09898C41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870" y="566682"/>
            <a:ext cx="3338115" cy="846094"/>
          </a:xfrm>
        </p:spPr>
        <p:txBody>
          <a:bodyPr/>
          <a:lstStyle/>
          <a:p>
            <a:pPr algn="ctr"/>
            <a:r>
              <a:rPr lang="en-GB" b="1" dirty="0">
                <a:latin typeface="Arial" charset="0"/>
              </a:rPr>
              <a:t>Rob Faulkner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18AADF-F54F-4C52-BDAB-9B373B373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32">
              <a:defRPr/>
            </a:pPr>
            <a:r>
              <a:rPr lang="en-GB">
                <a:latin typeface="Arial"/>
              </a:rPr>
              <a:t>A1 Assessment Ltd</a:t>
            </a:r>
            <a:endParaRPr lang="en-US">
              <a:latin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905A0C-C520-40C6-915C-ECAFDEBC8EF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657" y="1412776"/>
            <a:ext cx="2970330" cy="464341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95FAF4B-3A07-4BE9-81CB-91B919E344CA}"/>
              </a:ext>
            </a:extLst>
          </p:cNvPr>
          <p:cNvSpPr txBox="1">
            <a:spLocks/>
          </p:cNvSpPr>
          <p:nvPr/>
        </p:nvSpPr>
        <p:spPr bwMode="auto">
          <a:xfrm>
            <a:off x="683568" y="1700808"/>
            <a:ext cx="3640336" cy="99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5pPr>
            <a:lvl6pPr marL="342867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6pPr>
            <a:lvl7pPr marL="685732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7pPr>
            <a:lvl8pPr marL="1028598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8pPr>
            <a:lvl9pPr marL="1371464"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GB" b="1" kern="0" dirty="0">
                <a:latin typeface="Arial" charset="0"/>
              </a:rPr>
              <a:t>HMS Victorious</a:t>
            </a:r>
            <a:endParaRPr lang="en-GB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14E912-FE37-43DF-A816-11ED2073D2D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68" y="2528900"/>
            <a:ext cx="4491892" cy="29320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37CE58-CFC9-4396-BB11-698F0C1ED992}"/>
              </a:ext>
            </a:extLst>
          </p:cNvPr>
          <p:cNvSpPr/>
          <p:nvPr/>
        </p:nvSpPr>
        <p:spPr>
          <a:xfrm>
            <a:off x="7236296" y="6190188"/>
            <a:ext cx="1234633" cy="3351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n-GB" sz="1200" i="1" dirty="0">
                <a:solidFill>
                  <a:schemeClr val="tx2"/>
                </a:solidFill>
                <a:latin typeface="Arial" charset="0"/>
              </a:rPr>
              <a:t>next slide &gt;&gt;&gt;&gt;</a:t>
            </a:r>
            <a:endParaRPr lang="en-US" sz="2000" i="1" dirty="0">
              <a:solidFill>
                <a:schemeClr val="tx2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14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</p:bldLst>
  </p:timing>
</p:sld>
</file>

<file path=ppt/theme/theme1.xml><?xml version="1.0" encoding="utf-8"?>
<a:theme xmlns:a="http://schemas.openxmlformats.org/drawingml/2006/main" name="Dad`s Tie">
  <a:themeElements>
    <a:clrScheme name="Dad`s Tie 2">
      <a:dk1>
        <a:srgbClr val="000000"/>
      </a:dk1>
      <a:lt1>
        <a:srgbClr val="FFFFFF"/>
      </a:lt1>
      <a:dk2>
        <a:srgbClr val="003366"/>
      </a:dk2>
      <a:lt2>
        <a:srgbClr val="5490A8"/>
      </a:lt2>
      <a:accent1>
        <a:srgbClr val="0099CC"/>
      </a:accent1>
      <a:accent2>
        <a:srgbClr val="3366CC"/>
      </a:accent2>
      <a:accent3>
        <a:srgbClr val="FFFFFF"/>
      </a:accent3>
      <a:accent4>
        <a:srgbClr val="000000"/>
      </a:accent4>
      <a:accent5>
        <a:srgbClr val="AACAE2"/>
      </a:accent5>
      <a:accent6>
        <a:srgbClr val="2D5CB9"/>
      </a:accent6>
      <a:hlink>
        <a:srgbClr val="99CCFF"/>
      </a:hlink>
      <a:folHlink>
        <a:srgbClr val="E1E1B7"/>
      </a:folHlink>
    </a:clrScheme>
    <a:fontScheme name="Dad`s Tie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ad`s Tie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d`s Tie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d`s Tie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Office\Templates\Presentation Designs\Dad`s Tie.pot</Template>
  <TotalTime>88841</TotalTime>
  <Words>5060</Words>
  <Application>Microsoft Office PowerPoint</Application>
  <PresentationFormat>On-screen Show (4:3)</PresentationFormat>
  <Paragraphs>954</Paragraphs>
  <Slides>76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5" baseType="lpstr">
      <vt:lpstr>Arial</vt:lpstr>
      <vt:lpstr>Arial</vt:lpstr>
      <vt:lpstr>Arial Unicode MS</vt:lpstr>
      <vt:lpstr>Brush Script MT</vt:lpstr>
      <vt:lpstr>Courier New</vt:lpstr>
      <vt:lpstr>Lucida Handwriting</vt:lpstr>
      <vt:lpstr>Times New Roman</vt:lpstr>
      <vt:lpstr>Wingdings</vt:lpstr>
      <vt:lpstr>Dad`s Tie</vt:lpstr>
      <vt:lpstr>RQF Assessor Training Course</vt:lpstr>
      <vt:lpstr>Domestics  before we start….</vt:lpstr>
      <vt:lpstr>RQF Assessor Certificate</vt:lpstr>
      <vt:lpstr>The Big Three TAQA</vt:lpstr>
      <vt:lpstr>To be an Assessor... </vt:lpstr>
      <vt:lpstr>A1 Assessment formed in 2008 but Rob has been running a centre since 1986  ‘Proper’ family business with 3 generations on parade.  Around 4000 assessors trained…            …so far </vt:lpstr>
      <vt:lpstr>Our Team</vt:lpstr>
      <vt:lpstr>Rob Faulkner</vt:lpstr>
      <vt:lpstr>Rob Faulkner</vt:lpstr>
      <vt:lpstr>Simon Faulkner</vt:lpstr>
      <vt:lpstr>Simon Faulkner</vt:lpstr>
      <vt:lpstr>Mike Faulkner</vt:lpstr>
      <vt:lpstr>Lucy Faulkner</vt:lpstr>
      <vt:lpstr>Who are you?  What’s your background?</vt:lpstr>
      <vt:lpstr>“What do I have to do to achieve my  Assessor Certificate ?”</vt:lpstr>
      <vt:lpstr>Aims &amp; Objectives</vt:lpstr>
      <vt:lpstr>The Assessment and Training Cycle </vt:lpstr>
      <vt:lpstr>PowerPoint Presentation</vt:lpstr>
      <vt:lpstr>NVQ  Framework ( the pigeon hole model )</vt:lpstr>
      <vt:lpstr>RQF  Framework </vt:lpstr>
      <vt:lpstr>RQF Levels</vt:lpstr>
      <vt:lpstr>PowerPoint Presentation</vt:lpstr>
      <vt:lpstr>Structure of a Vocational Qualification</vt:lpstr>
      <vt:lpstr>Rules of Combination</vt:lpstr>
      <vt:lpstr>PowerPoint Presentation</vt:lpstr>
      <vt:lpstr>Who’s Who? </vt:lpstr>
      <vt:lpstr>RQF  Who’s Who</vt:lpstr>
      <vt:lpstr>PowerPoint Presentation</vt:lpstr>
      <vt:lpstr>TEST</vt:lpstr>
      <vt:lpstr>PowerPoint Presentation</vt:lpstr>
      <vt:lpstr>4  Stages  of  an  Assessment</vt:lpstr>
      <vt:lpstr>PowerPoint Presentation</vt:lpstr>
      <vt:lpstr>example</vt:lpstr>
      <vt:lpstr>PowerPoint Presentation</vt:lpstr>
      <vt:lpstr>4  Stages  of  an  Assessment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Different Tests</vt:lpstr>
      <vt:lpstr>Assessment and Testing</vt:lpstr>
      <vt:lpstr>PowerPoint Presentation</vt:lpstr>
      <vt:lpstr>PowerPoint Presentation</vt:lpstr>
      <vt:lpstr>PowerPoint Presentation</vt:lpstr>
      <vt:lpstr>PowerPoint Presentation</vt:lpstr>
      <vt:lpstr>Photographs !!!!</vt:lpstr>
      <vt:lpstr>Reliability</vt:lpstr>
      <vt:lpstr>PAPERWORK….</vt:lpstr>
      <vt:lpstr>PowerPoint Presentation</vt:lpstr>
      <vt:lpstr>PowerPoint Presentation</vt:lpstr>
      <vt:lpstr>Requirements of Assessment</vt:lpstr>
      <vt:lpstr>4  Stages  of  an  Assessment</vt:lpstr>
      <vt:lpstr>Recording Assessments</vt:lpstr>
      <vt:lpstr>Recording Evidence</vt:lpstr>
      <vt:lpstr>4  Stages  of  an  Assessment</vt:lpstr>
      <vt:lpstr>Constructive  Feedback</vt:lpstr>
      <vt:lpstr>    FEEDBACK</vt:lpstr>
      <vt:lpstr>Examples of  Constructive Feedback</vt:lpstr>
      <vt:lpstr>PowerPoint Presentation</vt:lpstr>
      <vt:lpstr>The Role of The Assessor</vt:lpstr>
      <vt:lpstr>Barriers to Successful Assessment</vt:lpstr>
      <vt:lpstr> A Couple of Thoughts….</vt:lpstr>
      <vt:lpstr>and a Question….</vt:lpstr>
      <vt:lpstr>What Assessors often get wrong….</vt:lpstr>
      <vt:lpstr>Assessors at Risk !</vt:lpstr>
      <vt:lpstr>Quality  Assurance</vt:lpstr>
      <vt:lpstr>   QUALITY ASSURANCE</vt:lpstr>
      <vt:lpstr>Assessment  Organisation   Chart</vt:lpstr>
      <vt:lpstr>Policies and Procedures</vt:lpstr>
      <vt:lpstr>Regulatory Documents</vt:lpstr>
      <vt:lpstr>So what do you do next ???</vt:lpstr>
      <vt:lpstr>Five reasons why we can’t sign off Assessor’s portfolios….</vt:lpstr>
      <vt:lpstr>Quotable Quotes from Rob </vt:lpstr>
    </vt:vector>
  </TitlesOfParts>
  <Company>DP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NVQ  Assessor  Training  Course</dc:title>
  <dc:creator>CRF</dc:creator>
  <cp:lastModifiedBy>Lucy Faulkner</cp:lastModifiedBy>
  <cp:revision>484</cp:revision>
  <cp:lastPrinted>2016-06-03T14:16:43Z</cp:lastPrinted>
  <dcterms:created xsi:type="dcterms:W3CDTF">2004-01-15T16:34:14Z</dcterms:created>
  <dcterms:modified xsi:type="dcterms:W3CDTF">2020-01-15T15:50:35Z</dcterms:modified>
</cp:coreProperties>
</file>